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7" r:id="rId2"/>
    <p:sldId id="259" r:id="rId3"/>
    <p:sldId id="260" r:id="rId4"/>
    <p:sldId id="258" r:id="rId5"/>
    <p:sldId id="277" r:id="rId6"/>
    <p:sldId id="262" r:id="rId7"/>
    <p:sldId id="269" r:id="rId8"/>
    <p:sldId id="263" r:id="rId9"/>
    <p:sldId id="264" r:id="rId10"/>
    <p:sldId id="276" r:id="rId11"/>
    <p:sldId id="266" r:id="rId12"/>
    <p:sldId id="267" r:id="rId13"/>
    <p:sldId id="268" r:id="rId14"/>
    <p:sldId id="270" r:id="rId15"/>
    <p:sldId id="271" r:id="rId16"/>
    <p:sldId id="275" r:id="rId17"/>
    <p:sldId id="274" r:id="rId18"/>
    <p:sldId id="272" r:id="rId19"/>
    <p:sldId id="265" r:id="rId20"/>
    <p:sldId id="273" r:id="rId21"/>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F46A3-6A7B-40C0-A51F-2FD88E124076}" v="85" dt="2022-05-12T17:35:26.942"/>
    <p1510:client id="{962EBCC9-CCD1-4C41-9AB1-61C33A5B501B}" v="481" dt="2022-05-12T12:04:11.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3" autoAdjust="0"/>
  </p:normalViewPr>
  <p:slideViewPr>
    <p:cSldViewPr snapToGrid="0">
      <p:cViewPr varScale="1">
        <p:scale>
          <a:sx n="66" d="100"/>
          <a:sy n="66" d="100"/>
        </p:scale>
        <p:origin x="41" y="8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38"/>
    </p:cViewPr>
  </p:sorterViewPr>
  <p:notesViewPr>
    <p:cSldViewPr snapToGrid="0">
      <p:cViewPr varScale="1">
        <p:scale>
          <a:sx n="112" d="100"/>
          <a:sy n="112" d="100"/>
        </p:scale>
        <p:origin x="163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A96928-19FC-CC24-DA29-02D8B3850C2A}"/>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SG"/>
          </a:p>
        </p:txBody>
      </p:sp>
      <p:sp>
        <p:nvSpPr>
          <p:cNvPr id="3" name="Date Placeholder 2">
            <a:extLst>
              <a:ext uri="{FF2B5EF4-FFF2-40B4-BE49-F238E27FC236}">
                <a16:creationId xmlns:a16="http://schemas.microsoft.com/office/drawing/2014/main" id="{5AE17B61-DBDB-3F52-6732-99516C06592D}"/>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01FF352D-C5A5-4709-80FA-E83529FCB368}" type="datetimeFigureOut">
              <a:rPr lang="en-SG" smtClean="0"/>
              <a:t>4/2/2024</a:t>
            </a:fld>
            <a:endParaRPr lang="en-SG"/>
          </a:p>
        </p:txBody>
      </p:sp>
      <p:sp>
        <p:nvSpPr>
          <p:cNvPr id="4" name="Footer Placeholder 3">
            <a:extLst>
              <a:ext uri="{FF2B5EF4-FFF2-40B4-BE49-F238E27FC236}">
                <a16:creationId xmlns:a16="http://schemas.microsoft.com/office/drawing/2014/main" id="{C918C02C-58BC-84C5-2F70-B884DF001EB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a:extLst>
              <a:ext uri="{FF2B5EF4-FFF2-40B4-BE49-F238E27FC236}">
                <a16:creationId xmlns:a16="http://schemas.microsoft.com/office/drawing/2014/main" id="{1D5B8F76-A339-A281-CBED-004A9337FA7B}"/>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2A6B82E-90CA-4EB6-9DE6-E20A2288D656}" type="slidenum">
              <a:rPr lang="en-SG" smtClean="0"/>
              <a:t>‹#›</a:t>
            </a:fld>
            <a:endParaRPr lang="en-SG"/>
          </a:p>
        </p:txBody>
      </p:sp>
    </p:spTree>
    <p:extLst>
      <p:ext uri="{BB962C8B-B14F-4D97-AF65-F5344CB8AC3E}">
        <p14:creationId xmlns:p14="http://schemas.microsoft.com/office/powerpoint/2010/main" val="2866560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05E85FB-7E6E-4826-8D6D-46C5A366393D}" type="datetimeFigureOut">
              <a:rPr lang="en-SG" smtClean="0"/>
              <a:t>4/2/2024</a:t>
            </a:fld>
            <a:endParaRPr lang="en-SG"/>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652CDEF-7B4F-41E8-ADFE-5BA3C2F6AD05}" type="slidenum">
              <a:rPr lang="en-SG" smtClean="0"/>
              <a:t>‹#›</a:t>
            </a:fld>
            <a:endParaRPr lang="en-SG"/>
          </a:p>
        </p:txBody>
      </p:sp>
    </p:spTree>
    <p:extLst>
      <p:ext uri="{BB962C8B-B14F-4D97-AF65-F5344CB8AC3E}">
        <p14:creationId xmlns:p14="http://schemas.microsoft.com/office/powerpoint/2010/main" val="137917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3652CDEF-7B4F-41E8-ADFE-5BA3C2F6AD05}" type="slidenum">
              <a:rPr lang="en-SG" smtClean="0"/>
              <a:t>1</a:t>
            </a:fld>
            <a:endParaRPr lang="en-SG"/>
          </a:p>
        </p:txBody>
      </p:sp>
    </p:spTree>
    <p:extLst>
      <p:ext uri="{BB962C8B-B14F-4D97-AF65-F5344CB8AC3E}">
        <p14:creationId xmlns:p14="http://schemas.microsoft.com/office/powerpoint/2010/main" val="309001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652CDEF-7B4F-41E8-ADFE-5BA3C2F6AD05}" type="slidenum">
              <a:rPr lang="en-SG" smtClean="0"/>
              <a:t>7</a:t>
            </a:fld>
            <a:endParaRPr lang="en-SG"/>
          </a:p>
        </p:txBody>
      </p:sp>
    </p:spTree>
    <p:extLst>
      <p:ext uri="{BB962C8B-B14F-4D97-AF65-F5344CB8AC3E}">
        <p14:creationId xmlns:p14="http://schemas.microsoft.com/office/powerpoint/2010/main" val="394084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652CDEF-7B4F-41E8-ADFE-5BA3C2F6AD05}" type="slidenum">
              <a:rPr lang="en-SG" smtClean="0"/>
              <a:t>12</a:t>
            </a:fld>
            <a:endParaRPr lang="en-SG"/>
          </a:p>
        </p:txBody>
      </p:sp>
    </p:spTree>
    <p:extLst>
      <p:ext uri="{BB962C8B-B14F-4D97-AF65-F5344CB8AC3E}">
        <p14:creationId xmlns:p14="http://schemas.microsoft.com/office/powerpoint/2010/main" val="127448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E47F68-850B-45E5-8EA7-981D0E53BEEE}" type="datetimeFigureOut">
              <a:rPr lang="en-SG" smtClean="0"/>
              <a:t>4/2/2024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323321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47F68-850B-45E5-8EA7-981D0E53BEEE}" type="datetimeFigureOut">
              <a:rPr lang="en-SG" smtClean="0"/>
              <a:t>4/2/2024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239097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47F68-850B-45E5-8EA7-981D0E53BEEE}" type="datetimeFigureOut">
              <a:rPr lang="en-SG" smtClean="0"/>
              <a:t>4/2/2024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184512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47F68-850B-45E5-8EA7-981D0E53BEEE}" type="datetimeFigureOut">
              <a:rPr lang="en-SG" smtClean="0"/>
              <a:t>4/2/2024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428251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47F68-850B-45E5-8EA7-981D0E53BEEE}" type="datetimeFigureOut">
              <a:rPr lang="en-SG" smtClean="0"/>
              <a:t>4/2/2024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88358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E47F68-850B-45E5-8EA7-981D0E53BEEE}" type="datetimeFigureOut">
              <a:rPr lang="en-SG" smtClean="0"/>
              <a:t>4/2/2024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185263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E47F68-850B-45E5-8EA7-981D0E53BEEE}" type="datetimeFigureOut">
              <a:rPr lang="en-SG" smtClean="0"/>
              <a:t>4/2/2024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559806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E47F68-850B-45E5-8EA7-981D0E53BEEE}" type="datetimeFigureOut">
              <a:rPr lang="en-SG" smtClean="0"/>
              <a:t>4/2/2024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321687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47F68-850B-45E5-8EA7-981D0E53BEEE}" type="datetimeFigureOut">
              <a:rPr lang="en-SG" smtClean="0"/>
              <a:t>4/2/2024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285086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E47F68-850B-45E5-8EA7-981D0E53BEEE}" type="datetimeFigureOut">
              <a:rPr lang="en-SG" smtClean="0"/>
              <a:t>4/2/2024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2844657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E47F68-850B-45E5-8EA7-981D0E53BEEE}" type="datetimeFigureOut">
              <a:rPr lang="en-SG" smtClean="0"/>
              <a:t>4/2/2024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60AF318-98BE-46B4-A94B-04E8A8798780}" type="slidenum">
              <a:rPr lang="en-SG" smtClean="0"/>
              <a:t>‹#›</a:t>
            </a:fld>
            <a:endParaRPr lang="en-SG"/>
          </a:p>
        </p:txBody>
      </p:sp>
    </p:spTree>
    <p:extLst>
      <p:ext uri="{BB962C8B-B14F-4D97-AF65-F5344CB8AC3E}">
        <p14:creationId xmlns:p14="http://schemas.microsoft.com/office/powerpoint/2010/main" val="344658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47F68-850B-45E5-8EA7-981D0E53BEEE}" type="datetimeFigureOut">
              <a:rPr lang="en-SG" smtClean="0"/>
              <a:t>4/2/2024</a:t>
            </a:fld>
            <a:endParaRPr lang="en-SG"/>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AF318-98BE-46B4-A94B-04E8A8798780}" type="slidenum">
              <a:rPr lang="en-SG" smtClean="0"/>
              <a:t>‹#›</a:t>
            </a:fld>
            <a:endParaRPr lang="en-SG"/>
          </a:p>
        </p:txBody>
      </p:sp>
    </p:spTree>
    <p:extLst>
      <p:ext uri="{BB962C8B-B14F-4D97-AF65-F5344CB8AC3E}">
        <p14:creationId xmlns:p14="http://schemas.microsoft.com/office/powerpoint/2010/main" val="1126388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0B5B35-21A5-0E01-F01B-A01D7080B344}"/>
              </a:ext>
            </a:extLst>
          </p:cNvPr>
          <p:cNvSpPr/>
          <p:nvPr/>
        </p:nvSpPr>
        <p:spPr>
          <a:xfrm>
            <a:off x="0" y="0"/>
            <a:ext cx="990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A0584337-4CAA-8887-90AE-5302977980C9}"/>
              </a:ext>
            </a:extLst>
          </p:cNvPr>
          <p:cNvSpPr>
            <a:spLocks noGrp="1"/>
          </p:cNvSpPr>
          <p:nvPr>
            <p:ph type="title"/>
          </p:nvPr>
        </p:nvSpPr>
        <p:spPr/>
        <p:txBody>
          <a:bodyPr/>
          <a:lstStyle/>
          <a:p>
            <a:r>
              <a:rPr lang="en-US" dirty="0"/>
              <a:t>Cover</a:t>
            </a:r>
            <a:endParaRPr lang="en-SG" dirty="0"/>
          </a:p>
        </p:txBody>
      </p:sp>
      <p:pic>
        <p:nvPicPr>
          <p:cNvPr id="8" name="Picture 7">
            <a:extLst>
              <a:ext uri="{FF2B5EF4-FFF2-40B4-BE49-F238E27FC236}">
                <a16:creationId xmlns:a16="http://schemas.microsoft.com/office/drawing/2014/main" id="{C12F0780-8899-2866-D4D0-88C7BF07ECA2}"/>
              </a:ext>
            </a:extLst>
          </p:cNvPr>
          <p:cNvPicPr>
            <a:picLocks noChangeAspect="1"/>
          </p:cNvPicPr>
          <p:nvPr/>
        </p:nvPicPr>
        <p:blipFill rotWithShape="1">
          <a:blip r:embed="rId3">
            <a:extLst>
              <a:ext uri="{28A0092B-C50C-407E-A947-70E740481C1C}">
                <a14:useLocalDpi xmlns:a14="http://schemas.microsoft.com/office/drawing/2010/main" val="0"/>
              </a:ext>
            </a:extLst>
          </a:blip>
          <a:srcRect b="28045"/>
          <a:stretch/>
        </p:blipFill>
        <p:spPr bwMode="auto">
          <a:xfrm>
            <a:off x="3709577" y="2531057"/>
            <a:ext cx="2540635" cy="1795886"/>
          </a:xfrm>
          <a:prstGeom prst="rect">
            <a:avLst/>
          </a:prstGeom>
          <a:noFill/>
        </p:spPr>
      </p:pic>
    </p:spTree>
    <p:extLst>
      <p:ext uri="{BB962C8B-B14F-4D97-AF65-F5344CB8AC3E}">
        <p14:creationId xmlns:p14="http://schemas.microsoft.com/office/powerpoint/2010/main" val="2077285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8E1CCD-D15C-7E7C-4B1C-1186D8E0B2C6}"/>
              </a:ext>
            </a:extLst>
          </p:cNvPr>
          <p:cNvSpPr>
            <a:spLocks noGrp="1"/>
          </p:cNvSpPr>
          <p:nvPr>
            <p:ph idx="1"/>
          </p:nvPr>
        </p:nvSpPr>
        <p:spPr>
          <a:xfrm>
            <a:off x="5981110" y="618565"/>
            <a:ext cx="3675810" cy="4751295"/>
          </a:xfrm>
        </p:spPr>
        <p:txBody>
          <a:bodyPr>
            <a:normAutofit fontScale="70000" lnSpcReduction="20000"/>
          </a:bodyPr>
          <a:lstStyle/>
          <a:p>
            <a:pPr marL="0" indent="0">
              <a:buNone/>
            </a:pPr>
            <a:r>
              <a:rPr lang="en-SG" sz="2800" dirty="0">
                <a:effectLst/>
                <a:latin typeface="Century Gothic" panose="020B0502020202020204" pitchFamily="34" charset="0"/>
                <a:ea typeface="Calibri" panose="020F0502020204030204" pitchFamily="34" charset="0"/>
                <a:cs typeface="Times New Roman" panose="02020603050405020304" pitchFamily="18" charset="0"/>
              </a:rPr>
              <a:t>It was </a:t>
            </a:r>
          </a:p>
          <a:p>
            <a:pPr marL="0" indent="0" algn="just">
              <a:lnSpc>
                <a:spcPct val="120000"/>
              </a:lnSpc>
              <a:buNone/>
            </a:pPr>
            <a:r>
              <a:rPr lang="en-SG" sz="4600" b="1" dirty="0">
                <a:effectLst/>
                <a:latin typeface="Century Gothic" panose="020B0502020202020204" pitchFamily="34" charset="0"/>
                <a:ea typeface="Calibri" panose="020F0502020204030204" pitchFamily="34" charset="0"/>
                <a:cs typeface="Times New Roman" panose="02020603050405020304" pitchFamily="18" charset="0"/>
              </a:rPr>
              <a:t>Love at first sight </a:t>
            </a:r>
          </a:p>
          <a:p>
            <a:pPr marL="0" indent="0" algn="just">
              <a:lnSpc>
                <a:spcPct val="120000"/>
              </a:lnSpc>
              <a:buNone/>
            </a:pPr>
            <a:r>
              <a:rPr lang="en-SG" sz="2200" dirty="0">
                <a:effectLst/>
                <a:latin typeface="Century Gothic" panose="020B0502020202020204" pitchFamily="34" charset="0"/>
                <a:ea typeface="Calibri" panose="020F0502020204030204" pitchFamily="34" charset="0"/>
                <a:cs typeface="Times New Roman" panose="02020603050405020304" pitchFamily="18" charset="0"/>
              </a:rPr>
              <a:t>for Rayn when he laid eyes on a pottery piece finished with macro-crystalline glaze. Intrigued, he embarked on a four-year-long journey to experiment and perfect his current repertoire of glazes. Each glaze formulation is first saturated with metallic oxides before a smidgen of crystal nucleation agent is added. By controlling the heat work received by the glaze, the population and growth rate of the crystal blooms can be influenced. But the location and germination of each individual nuclei are random, and so no two pieces are ever alike.</a:t>
            </a:r>
            <a:endParaRPr lang="en-SG" sz="3200" dirty="0">
              <a:latin typeface="Century Gothic" panose="020B0502020202020204" pitchFamily="34" charset="0"/>
            </a:endParaRPr>
          </a:p>
          <a:p>
            <a:endParaRPr lang="en-SG" dirty="0"/>
          </a:p>
        </p:txBody>
      </p:sp>
      <p:pic>
        <p:nvPicPr>
          <p:cNvPr id="4" name="Picture 3">
            <a:extLst>
              <a:ext uri="{FF2B5EF4-FFF2-40B4-BE49-F238E27FC236}">
                <a16:creationId xmlns:a16="http://schemas.microsoft.com/office/drawing/2014/main" id="{A03DB5F7-6942-FEB3-6C74-3023C3F1D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024" y="618565"/>
            <a:ext cx="5366813" cy="5405717"/>
          </a:xfrm>
          <a:prstGeom prst="rect">
            <a:avLst/>
          </a:prstGeom>
          <a:noFill/>
        </p:spPr>
      </p:pic>
      <p:sp>
        <p:nvSpPr>
          <p:cNvPr id="5" name="TextBox 4">
            <a:extLst>
              <a:ext uri="{FF2B5EF4-FFF2-40B4-BE49-F238E27FC236}">
                <a16:creationId xmlns:a16="http://schemas.microsoft.com/office/drawing/2014/main" id="{6EFB00B1-4D0B-A066-CA25-C80DFDAB956C}"/>
              </a:ext>
            </a:extLst>
          </p:cNvPr>
          <p:cNvSpPr txBox="1"/>
          <p:nvPr/>
        </p:nvSpPr>
        <p:spPr>
          <a:xfrm>
            <a:off x="372559" y="6024282"/>
            <a:ext cx="3491661" cy="261610"/>
          </a:xfrm>
          <a:prstGeom prst="rect">
            <a:avLst/>
          </a:prstGeom>
          <a:noFill/>
        </p:spPr>
        <p:txBody>
          <a:bodyPr wrap="none" rtlCol="0">
            <a:spAutoFit/>
          </a:bodyPr>
          <a:lstStyle/>
          <a:p>
            <a:r>
              <a:rPr lang="en-SG" sz="1100" i="1" dirty="0">
                <a:latin typeface="Century Gothic" panose="020B0502020202020204" pitchFamily="34" charset="0"/>
              </a:rPr>
              <a:t>Wheel-thrown works with macro-crystalline glaze</a:t>
            </a:r>
          </a:p>
        </p:txBody>
      </p:sp>
    </p:spTree>
    <p:extLst>
      <p:ext uri="{BB962C8B-B14F-4D97-AF65-F5344CB8AC3E}">
        <p14:creationId xmlns:p14="http://schemas.microsoft.com/office/powerpoint/2010/main" val="2954355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4D42-B512-8914-495C-19152477BD2C}"/>
              </a:ext>
            </a:extLst>
          </p:cNvPr>
          <p:cNvSpPr>
            <a:spLocks noGrp="1"/>
          </p:cNvSpPr>
          <p:nvPr>
            <p:ph type="title"/>
          </p:nvPr>
        </p:nvSpPr>
        <p:spPr>
          <a:xfrm>
            <a:off x="5602943" y="786468"/>
            <a:ext cx="3862498" cy="596947"/>
          </a:xfrm>
        </p:spPr>
        <p:txBody>
          <a:bodyPr>
            <a:noAutofit/>
          </a:bodyPr>
          <a:lstStyle/>
          <a:p>
            <a:r>
              <a:rPr lang="en-US" sz="3200" b="1" dirty="0">
                <a:latin typeface="Century Gothic" panose="020B0502020202020204" pitchFamily="34" charset="0"/>
              </a:rPr>
              <a:t>Macro-Crystalline Glaze</a:t>
            </a:r>
            <a:endParaRPr lang="en-SG" sz="32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83149BD7-3930-0393-C546-EEF711D74A15}"/>
              </a:ext>
            </a:extLst>
          </p:cNvPr>
          <p:cNvSpPr>
            <a:spLocks noGrp="1"/>
          </p:cNvSpPr>
          <p:nvPr>
            <p:ph idx="1"/>
          </p:nvPr>
        </p:nvSpPr>
        <p:spPr>
          <a:xfrm>
            <a:off x="5602943" y="1956513"/>
            <a:ext cx="4168588" cy="2944973"/>
          </a:xfrm>
        </p:spPr>
        <p:txBody>
          <a:bodyPr>
            <a:normAutofit/>
          </a:bodyPr>
          <a:lstStyle/>
          <a:p>
            <a:pPr marL="0" indent="0">
              <a:lnSpc>
                <a:spcPct val="107000"/>
              </a:lnSpc>
              <a:spcAft>
                <a:spcPts val="800"/>
              </a:spcAft>
              <a:buNone/>
            </a:pPr>
            <a:r>
              <a:rPr lang="en-SG" sz="1400" i="1" dirty="0">
                <a:effectLst/>
                <a:latin typeface="Century Gothic" panose="020B0502020202020204" pitchFamily="34" charset="0"/>
                <a:ea typeface="Calibri" panose="020F0502020204030204" pitchFamily="34" charset="0"/>
                <a:cs typeface="Calibri" panose="020F0502020204030204" pitchFamily="34" charset="0"/>
              </a:rPr>
              <a:t>‘What nature gave, humans must nurture’</a:t>
            </a:r>
            <a:endParaRPr lang="en-SG"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SG" sz="1400" dirty="0">
                <a:effectLst/>
                <a:latin typeface="Century Gothic" panose="020B0502020202020204" pitchFamily="34" charset="0"/>
                <a:ea typeface="Calibri" panose="020F0502020204030204" pitchFamily="34" charset="0"/>
                <a:cs typeface="Times New Roman" panose="02020603050405020304" pitchFamily="18" charset="0"/>
              </a:rPr>
              <a:t>Many beautiful things in the world are survivors of the toughest, most inhospitable conditions. The formulation of macro-crystals in glazes is analogous to the natural creation of willemite crystals in the earth’s magma. The million-years-long process is whittled down to just twenty-four hours in a modern-day kiln. With the application of immense heat and precise control, spectacular flower-like crystals bloom all over the surface. </a:t>
            </a:r>
          </a:p>
        </p:txBody>
      </p:sp>
      <p:pic>
        <p:nvPicPr>
          <p:cNvPr id="7" name="Content Placeholder 6" descr="A picture containing wooden, plant, flower, wood&#10;&#10;Description automatically generated">
            <a:extLst>
              <a:ext uri="{FF2B5EF4-FFF2-40B4-BE49-F238E27FC236}">
                <a16:creationId xmlns:a16="http://schemas.microsoft.com/office/drawing/2014/main" id="{3CC8C310-5721-57B6-E92A-108FC7C48D62}"/>
              </a:ext>
            </a:extLst>
          </p:cNvPr>
          <p:cNvPicPr>
            <a:picLocks noChangeAspect="1"/>
          </p:cNvPicPr>
          <p:nvPr/>
        </p:nvPicPr>
        <p:blipFill rotWithShape="1">
          <a:blip r:embed="rId2">
            <a:extLst>
              <a:ext uri="{28A0092B-C50C-407E-A947-70E740481C1C}">
                <a14:useLocalDpi xmlns:a14="http://schemas.microsoft.com/office/drawing/2010/main" val="0"/>
              </a:ext>
            </a:extLst>
          </a:blip>
          <a:srcRect l="13805" t="20593" r="13573" b="19064"/>
          <a:stretch/>
        </p:blipFill>
        <p:spPr>
          <a:xfrm>
            <a:off x="471357" y="670112"/>
            <a:ext cx="4980474" cy="5517776"/>
          </a:xfrm>
          <a:prstGeom prst="rect">
            <a:avLst/>
          </a:prstGeom>
        </p:spPr>
      </p:pic>
    </p:spTree>
    <p:extLst>
      <p:ext uri="{BB962C8B-B14F-4D97-AF65-F5344CB8AC3E}">
        <p14:creationId xmlns:p14="http://schemas.microsoft.com/office/powerpoint/2010/main" val="3846429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75A4-ECCD-6D2E-704A-6FFD88F3B2D3}"/>
              </a:ext>
            </a:extLst>
          </p:cNvPr>
          <p:cNvSpPr>
            <a:spLocks noGrp="1"/>
          </p:cNvSpPr>
          <p:nvPr>
            <p:ph type="title"/>
          </p:nvPr>
        </p:nvSpPr>
        <p:spPr>
          <a:xfrm>
            <a:off x="5107846" y="842032"/>
            <a:ext cx="3513147" cy="714373"/>
          </a:xfrm>
        </p:spPr>
        <p:txBody>
          <a:bodyPr>
            <a:normAutofit fontScale="90000"/>
          </a:bodyPr>
          <a:lstStyle/>
          <a:p>
            <a:r>
              <a:rPr lang="en-US" sz="2200" dirty="0">
                <a:latin typeface="Century Gothic" panose="020B0502020202020204" pitchFamily="34" charset="0"/>
              </a:rPr>
              <a:t>Our Signature </a:t>
            </a:r>
            <a:br>
              <a:rPr lang="en-US" dirty="0">
                <a:latin typeface="Century Gothic" panose="020B0502020202020204" pitchFamily="34" charset="0"/>
              </a:rPr>
            </a:br>
            <a:r>
              <a:rPr lang="en-US" b="1" dirty="0">
                <a:latin typeface="Century Gothic" panose="020B0502020202020204" pitchFamily="34" charset="0"/>
              </a:rPr>
              <a:t>The Dignitary Series</a:t>
            </a:r>
            <a:endParaRPr lang="en-SG" b="1" dirty="0">
              <a:latin typeface="Century Gothic" panose="020B0502020202020204" pitchFamily="34" charset="0"/>
            </a:endParaRPr>
          </a:p>
        </p:txBody>
      </p:sp>
      <p:pic>
        <p:nvPicPr>
          <p:cNvPr id="6" name="Picture 5">
            <a:extLst>
              <a:ext uri="{FF2B5EF4-FFF2-40B4-BE49-F238E27FC236}">
                <a16:creationId xmlns:a16="http://schemas.microsoft.com/office/drawing/2014/main" id="{F3992C5E-0D7B-1293-AB23-95D8BEA535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272" y="551586"/>
            <a:ext cx="4520073" cy="5649621"/>
          </a:xfrm>
          <a:prstGeom prst="rect">
            <a:avLst/>
          </a:prstGeom>
          <a:noFill/>
          <a:ln>
            <a:noFill/>
          </a:ln>
        </p:spPr>
      </p:pic>
      <p:sp>
        <p:nvSpPr>
          <p:cNvPr id="8" name="Content Placeholder 7">
            <a:extLst>
              <a:ext uri="{FF2B5EF4-FFF2-40B4-BE49-F238E27FC236}">
                <a16:creationId xmlns:a16="http://schemas.microsoft.com/office/drawing/2014/main" id="{5E9EF511-D49D-B052-3BD2-55D12157E5E4}"/>
              </a:ext>
            </a:extLst>
          </p:cNvPr>
          <p:cNvSpPr>
            <a:spLocks noGrp="1"/>
          </p:cNvSpPr>
          <p:nvPr>
            <p:ph idx="1"/>
          </p:nvPr>
        </p:nvSpPr>
        <p:spPr>
          <a:xfrm>
            <a:off x="5107846" y="1964357"/>
            <a:ext cx="4419881" cy="4351338"/>
          </a:xfrm>
        </p:spPr>
        <p:txBody>
          <a:bodyPr>
            <a:noAutofit/>
          </a:bodyPr>
          <a:lstStyle/>
          <a:p>
            <a:pPr marL="0" indent="0">
              <a:lnSpc>
                <a:spcPct val="107000"/>
              </a:lnSpc>
              <a:spcAft>
                <a:spcPts val="800"/>
              </a:spcAft>
              <a:buNone/>
            </a:pPr>
            <a:r>
              <a:rPr lang="en-SG" sz="1400" dirty="0">
                <a:effectLst/>
                <a:latin typeface="Century Gothic" panose="020B0502020202020204" pitchFamily="34" charset="0"/>
                <a:ea typeface="Calibri" panose="020F0502020204030204" pitchFamily="34" charset="0"/>
                <a:cs typeface="Calibri" panose="020F0502020204030204" pitchFamily="34" charset="0"/>
              </a:rPr>
              <a:t>Singapore is synonymous with innovation and visionary thinking. Inspired by this psyche, for her 55th birthday, Ceramication created a collection of limited-edition porcelain pieces, each bearing the iconic lion city symbol. The symbol was created by Mr Michael Lee in 1986 as a gift to the nation. It can be used by any individual or organisation that identifies with the three national values: Courage, Excellence and Strength. Behold the raised 3D levelling, a feat that signifies the artist’s conviction to never settle for what is easy. </a:t>
            </a:r>
            <a:endParaRPr lang="en-SG"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SG" sz="1400" dirty="0">
                <a:effectLst/>
                <a:latin typeface="Century Gothic" panose="020B0502020202020204" pitchFamily="34" charset="0"/>
                <a:ea typeface="Calibri" panose="020F0502020204030204" pitchFamily="34" charset="0"/>
                <a:cs typeface="Calibri" panose="020F0502020204030204" pitchFamily="34" charset="0"/>
              </a:rPr>
              <a:t>9 August is also a day of special significance for Ceramication, as the company shares the same birthday as Singapore. </a:t>
            </a:r>
            <a:endParaRPr lang="en-SG"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r>
              <a:rPr lang="en-SG" sz="1400" i="1" dirty="0">
                <a:latin typeface="Century Gothic" panose="020B0502020202020204" pitchFamily="34" charset="0"/>
              </a:rPr>
              <a:t>‘Produce designs that pay homage to the past’</a:t>
            </a:r>
          </a:p>
        </p:txBody>
      </p:sp>
      <p:sp>
        <p:nvSpPr>
          <p:cNvPr id="10" name="TextBox 9">
            <a:extLst>
              <a:ext uri="{FF2B5EF4-FFF2-40B4-BE49-F238E27FC236}">
                <a16:creationId xmlns:a16="http://schemas.microsoft.com/office/drawing/2014/main" id="{6E1DDD15-95F3-7409-33F1-0C78F537A365}"/>
              </a:ext>
            </a:extLst>
          </p:cNvPr>
          <p:cNvSpPr txBox="1"/>
          <p:nvPr/>
        </p:nvSpPr>
        <p:spPr>
          <a:xfrm>
            <a:off x="378273" y="6223362"/>
            <a:ext cx="4272323" cy="230832"/>
          </a:xfrm>
          <a:prstGeom prst="rect">
            <a:avLst/>
          </a:prstGeom>
          <a:noFill/>
        </p:spPr>
        <p:txBody>
          <a:bodyPr wrap="none" rtlCol="0">
            <a:spAutoFit/>
          </a:bodyPr>
          <a:lstStyle/>
          <a:p>
            <a:r>
              <a:rPr lang="en-US" sz="900" dirty="0">
                <a:latin typeface="Century Gothic" panose="020B0502020202020204" pitchFamily="34" charset="0"/>
              </a:rPr>
              <a:t>Photographs of the dignitary series by Jayden Tan at Headquators studio.</a:t>
            </a:r>
            <a:endParaRPr lang="en-SG" sz="900" dirty="0">
              <a:latin typeface="Century Gothic" panose="020B0502020202020204" pitchFamily="34" charset="0"/>
            </a:endParaRPr>
          </a:p>
        </p:txBody>
      </p:sp>
    </p:spTree>
    <p:extLst>
      <p:ext uri="{BB962C8B-B14F-4D97-AF65-F5344CB8AC3E}">
        <p14:creationId xmlns:p14="http://schemas.microsoft.com/office/powerpoint/2010/main" val="150069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A4E2F-5130-A776-689C-4275346DACF4}"/>
              </a:ext>
            </a:extLst>
          </p:cNvPr>
          <p:cNvPicPr>
            <a:picLocks noChangeAspect="1"/>
          </p:cNvPicPr>
          <p:nvPr/>
        </p:nvPicPr>
        <p:blipFill>
          <a:blip r:embed="rId2"/>
          <a:stretch>
            <a:fillRect/>
          </a:stretch>
        </p:blipFill>
        <p:spPr>
          <a:xfrm>
            <a:off x="584747" y="3751363"/>
            <a:ext cx="3822700" cy="2726267"/>
          </a:xfrm>
          <a:prstGeom prst="rect">
            <a:avLst/>
          </a:prstGeom>
        </p:spPr>
      </p:pic>
      <p:pic>
        <p:nvPicPr>
          <p:cNvPr id="10" name="Picture 9">
            <a:extLst>
              <a:ext uri="{FF2B5EF4-FFF2-40B4-BE49-F238E27FC236}">
                <a16:creationId xmlns:a16="http://schemas.microsoft.com/office/drawing/2014/main" id="{A9DF9B43-0A41-BB13-B5B8-B41A1526B80D}"/>
              </a:ext>
            </a:extLst>
          </p:cNvPr>
          <p:cNvPicPr>
            <a:picLocks noChangeAspect="1"/>
          </p:cNvPicPr>
          <p:nvPr/>
        </p:nvPicPr>
        <p:blipFill rotWithShape="1">
          <a:blip r:embed="rId3"/>
          <a:srcRect r="22801"/>
          <a:stretch/>
        </p:blipFill>
        <p:spPr>
          <a:xfrm>
            <a:off x="584747" y="715857"/>
            <a:ext cx="2076563" cy="2713143"/>
          </a:xfrm>
          <a:prstGeom prst="rect">
            <a:avLst/>
          </a:prstGeom>
        </p:spPr>
      </p:pic>
      <p:pic>
        <p:nvPicPr>
          <p:cNvPr id="12" name="Picture 11">
            <a:extLst>
              <a:ext uri="{FF2B5EF4-FFF2-40B4-BE49-F238E27FC236}">
                <a16:creationId xmlns:a16="http://schemas.microsoft.com/office/drawing/2014/main" id="{B1B4D0CB-556C-2A7A-3A9A-C2EDFDC6B4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5000"/>
                    </a14:imgEffect>
                  </a14:imgLayer>
                </a14:imgProps>
              </a:ext>
            </a:extLst>
          </a:blip>
          <a:srcRect l="8324" r="11095"/>
          <a:stretch/>
        </p:blipFill>
        <p:spPr>
          <a:xfrm>
            <a:off x="2994355" y="715857"/>
            <a:ext cx="2679153" cy="2725118"/>
          </a:xfrm>
          <a:prstGeom prst="rect">
            <a:avLst/>
          </a:prstGeom>
        </p:spPr>
      </p:pic>
      <p:pic>
        <p:nvPicPr>
          <p:cNvPr id="14" name="Picture 13">
            <a:extLst>
              <a:ext uri="{FF2B5EF4-FFF2-40B4-BE49-F238E27FC236}">
                <a16:creationId xmlns:a16="http://schemas.microsoft.com/office/drawing/2014/main" id="{1C185029-A1AE-6C59-9458-24C4B372C318}"/>
              </a:ext>
            </a:extLst>
          </p:cNvPr>
          <p:cNvPicPr>
            <a:picLocks noChangeAspect="1"/>
          </p:cNvPicPr>
          <p:nvPr/>
        </p:nvPicPr>
        <p:blipFill>
          <a:blip r:embed="rId6"/>
          <a:stretch>
            <a:fillRect/>
          </a:stretch>
        </p:blipFill>
        <p:spPr>
          <a:xfrm>
            <a:off x="4546600" y="3751362"/>
            <a:ext cx="4774653" cy="2726268"/>
          </a:xfrm>
          <a:prstGeom prst="rect">
            <a:avLst/>
          </a:prstGeom>
        </p:spPr>
      </p:pic>
      <p:pic>
        <p:nvPicPr>
          <p:cNvPr id="16" name="Picture 15">
            <a:extLst>
              <a:ext uri="{FF2B5EF4-FFF2-40B4-BE49-F238E27FC236}">
                <a16:creationId xmlns:a16="http://schemas.microsoft.com/office/drawing/2014/main" id="{F1D96313-CEAF-E9AB-B668-2E6395394949}"/>
              </a:ext>
            </a:extLst>
          </p:cNvPr>
          <p:cNvPicPr>
            <a:picLocks noChangeAspect="1"/>
          </p:cNvPicPr>
          <p:nvPr/>
        </p:nvPicPr>
        <p:blipFill rotWithShape="1">
          <a:blip r:embed="rId7"/>
          <a:srcRect t="556" r="15927" b="-1"/>
          <a:stretch/>
        </p:blipFill>
        <p:spPr>
          <a:xfrm>
            <a:off x="5904953" y="702731"/>
            <a:ext cx="3416300" cy="2726269"/>
          </a:xfrm>
          <a:prstGeom prst="rect">
            <a:avLst/>
          </a:prstGeom>
        </p:spPr>
      </p:pic>
    </p:spTree>
    <p:extLst>
      <p:ext uri="{BB962C8B-B14F-4D97-AF65-F5344CB8AC3E}">
        <p14:creationId xmlns:p14="http://schemas.microsoft.com/office/powerpoint/2010/main" val="3820884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BA2626-DB7D-F999-79B6-2B94C46844B7}"/>
              </a:ext>
            </a:extLst>
          </p:cNvPr>
          <p:cNvSpPr txBox="1"/>
          <p:nvPr/>
        </p:nvSpPr>
        <p:spPr>
          <a:xfrm>
            <a:off x="598174" y="244996"/>
            <a:ext cx="5387788" cy="1200329"/>
          </a:xfrm>
          <a:prstGeom prst="rect">
            <a:avLst/>
          </a:prstGeom>
          <a:noFill/>
        </p:spPr>
        <p:txBody>
          <a:bodyPr wrap="square" rtlCol="0">
            <a:spAutoFit/>
          </a:bodyPr>
          <a:lstStyle/>
          <a:p>
            <a:r>
              <a:rPr lang="en-US" sz="2000" dirty="0">
                <a:latin typeface="Century Gothic" panose="020B0502020202020204" pitchFamily="34" charset="0"/>
              </a:rPr>
              <a:t>Our signature </a:t>
            </a:r>
            <a:endParaRPr lang="en-US" sz="3200" dirty="0">
              <a:latin typeface="Century Gothic" panose="020B0502020202020204" pitchFamily="34" charset="0"/>
            </a:endParaRPr>
          </a:p>
          <a:p>
            <a:r>
              <a:rPr lang="en-US" sz="3200" b="1" dirty="0">
                <a:latin typeface="Century Gothic" panose="020B0502020202020204" pitchFamily="34" charset="0"/>
              </a:rPr>
              <a:t>Table Vase &amp; Teacup Set </a:t>
            </a:r>
          </a:p>
          <a:p>
            <a:r>
              <a:rPr lang="en-US" dirty="0">
                <a:latin typeface="Century Gothic" panose="020B0502020202020204" pitchFamily="34" charset="0"/>
              </a:rPr>
              <a:t>in Macro-crystalline glaze</a:t>
            </a:r>
            <a:endParaRPr lang="en-SG" dirty="0">
              <a:latin typeface="Century Gothic" panose="020B0502020202020204" pitchFamily="34" charset="0"/>
            </a:endParaRPr>
          </a:p>
        </p:txBody>
      </p:sp>
      <p:pic>
        <p:nvPicPr>
          <p:cNvPr id="7" name="Picture 6">
            <a:extLst>
              <a:ext uri="{FF2B5EF4-FFF2-40B4-BE49-F238E27FC236}">
                <a16:creationId xmlns:a16="http://schemas.microsoft.com/office/drawing/2014/main" id="{5A8CEF59-B43B-6315-ABD5-C94E90FEB46D}"/>
              </a:ext>
            </a:extLst>
          </p:cNvPr>
          <p:cNvPicPr>
            <a:picLocks noChangeAspect="1"/>
          </p:cNvPicPr>
          <p:nvPr/>
        </p:nvPicPr>
        <p:blipFill rotWithShape="1">
          <a:blip r:embed="rId2"/>
          <a:srcRect l="19738" t="15032" b="15205"/>
          <a:stretch/>
        </p:blipFill>
        <p:spPr>
          <a:xfrm>
            <a:off x="3791900" y="1445325"/>
            <a:ext cx="1770700" cy="2196247"/>
          </a:xfrm>
          <a:prstGeom prst="rect">
            <a:avLst/>
          </a:prstGeom>
        </p:spPr>
      </p:pic>
      <p:pic>
        <p:nvPicPr>
          <p:cNvPr id="9" name="Picture 8">
            <a:extLst>
              <a:ext uri="{FF2B5EF4-FFF2-40B4-BE49-F238E27FC236}">
                <a16:creationId xmlns:a16="http://schemas.microsoft.com/office/drawing/2014/main" id="{23DA83EC-0639-B3BE-6CD7-80C92C4D85B0}"/>
              </a:ext>
            </a:extLst>
          </p:cNvPr>
          <p:cNvPicPr>
            <a:picLocks noChangeAspect="1"/>
          </p:cNvPicPr>
          <p:nvPr/>
        </p:nvPicPr>
        <p:blipFill>
          <a:blip r:embed="rId3"/>
          <a:stretch>
            <a:fillRect/>
          </a:stretch>
        </p:blipFill>
        <p:spPr>
          <a:xfrm>
            <a:off x="5757473" y="1430851"/>
            <a:ext cx="3834526" cy="2196246"/>
          </a:xfrm>
          <a:prstGeom prst="rect">
            <a:avLst/>
          </a:prstGeom>
        </p:spPr>
      </p:pic>
      <p:pic>
        <p:nvPicPr>
          <p:cNvPr id="11" name="Picture 10">
            <a:extLst>
              <a:ext uri="{FF2B5EF4-FFF2-40B4-BE49-F238E27FC236}">
                <a16:creationId xmlns:a16="http://schemas.microsoft.com/office/drawing/2014/main" id="{73552CFD-8128-C5EB-17C9-144E0C535EC9}"/>
              </a:ext>
            </a:extLst>
          </p:cNvPr>
          <p:cNvPicPr>
            <a:picLocks noChangeAspect="1"/>
          </p:cNvPicPr>
          <p:nvPr/>
        </p:nvPicPr>
        <p:blipFill rotWithShape="1">
          <a:blip r:embed="rId4"/>
          <a:srcRect l="18575" t="24940" r="38655"/>
          <a:stretch/>
        </p:blipFill>
        <p:spPr>
          <a:xfrm>
            <a:off x="3791898" y="3893195"/>
            <a:ext cx="1770701" cy="2637325"/>
          </a:xfrm>
          <a:prstGeom prst="rect">
            <a:avLst/>
          </a:prstGeom>
        </p:spPr>
      </p:pic>
      <p:pic>
        <p:nvPicPr>
          <p:cNvPr id="13" name="Picture 12">
            <a:extLst>
              <a:ext uri="{FF2B5EF4-FFF2-40B4-BE49-F238E27FC236}">
                <a16:creationId xmlns:a16="http://schemas.microsoft.com/office/drawing/2014/main" id="{3B86937A-A868-C92E-0B02-CACD16EBC96E}"/>
              </a:ext>
            </a:extLst>
          </p:cNvPr>
          <p:cNvPicPr>
            <a:picLocks noChangeAspect="1"/>
          </p:cNvPicPr>
          <p:nvPr/>
        </p:nvPicPr>
        <p:blipFill>
          <a:blip r:embed="rId5"/>
          <a:stretch>
            <a:fillRect/>
          </a:stretch>
        </p:blipFill>
        <p:spPr>
          <a:xfrm>
            <a:off x="5789006" y="3893195"/>
            <a:ext cx="3802993" cy="2637325"/>
          </a:xfrm>
          <a:prstGeom prst="rect">
            <a:avLst/>
          </a:prstGeom>
        </p:spPr>
      </p:pic>
      <p:sp>
        <p:nvSpPr>
          <p:cNvPr id="12" name="TextBox 11">
            <a:extLst>
              <a:ext uri="{FF2B5EF4-FFF2-40B4-BE49-F238E27FC236}">
                <a16:creationId xmlns:a16="http://schemas.microsoft.com/office/drawing/2014/main" id="{889DB6E5-F01E-09DE-F49A-4A33DA944BBF}"/>
              </a:ext>
            </a:extLst>
          </p:cNvPr>
          <p:cNvSpPr txBox="1"/>
          <p:nvPr/>
        </p:nvSpPr>
        <p:spPr>
          <a:xfrm>
            <a:off x="598172" y="5724784"/>
            <a:ext cx="2967317" cy="707886"/>
          </a:xfrm>
          <a:prstGeom prst="rect">
            <a:avLst/>
          </a:prstGeom>
          <a:noFill/>
        </p:spPr>
        <p:txBody>
          <a:bodyPr wrap="square">
            <a:spAutoFit/>
          </a:bodyPr>
          <a:lstStyle/>
          <a:p>
            <a:pPr algn="just"/>
            <a:r>
              <a:rPr lang="en-SG" sz="1000" dirty="0">
                <a:effectLst/>
                <a:latin typeface="Century Gothic" panose="020B0502020202020204" pitchFamily="34" charset="0"/>
                <a:ea typeface="Calibri" panose="020F0502020204030204" pitchFamily="34" charset="0"/>
              </a:rPr>
              <a:t>Celebrating the bond of friendship, this set of tableware represents how single pieces, each with different functions, come together to serve a greater purpose.</a:t>
            </a:r>
            <a:endParaRPr lang="en-SG" sz="1000" dirty="0">
              <a:latin typeface="Century Gothic" panose="020B0502020202020204" pitchFamily="34" charset="0"/>
            </a:endParaRPr>
          </a:p>
        </p:txBody>
      </p:sp>
      <p:pic>
        <p:nvPicPr>
          <p:cNvPr id="16" name="Picture 15">
            <a:extLst>
              <a:ext uri="{FF2B5EF4-FFF2-40B4-BE49-F238E27FC236}">
                <a16:creationId xmlns:a16="http://schemas.microsoft.com/office/drawing/2014/main" id="{1395C11F-9782-C420-6362-50D328DB9FAC}"/>
              </a:ext>
            </a:extLst>
          </p:cNvPr>
          <p:cNvPicPr>
            <a:picLocks noChangeAspect="1"/>
          </p:cNvPicPr>
          <p:nvPr/>
        </p:nvPicPr>
        <p:blipFill rotWithShape="1">
          <a:blip r:embed="rId6"/>
          <a:srcRect b="6823"/>
          <a:stretch/>
        </p:blipFill>
        <p:spPr>
          <a:xfrm>
            <a:off x="678633" y="1445325"/>
            <a:ext cx="2886856" cy="4181055"/>
          </a:xfrm>
          <a:prstGeom prst="rect">
            <a:avLst/>
          </a:prstGeom>
        </p:spPr>
      </p:pic>
    </p:spTree>
    <p:extLst>
      <p:ext uri="{BB962C8B-B14F-4D97-AF65-F5344CB8AC3E}">
        <p14:creationId xmlns:p14="http://schemas.microsoft.com/office/powerpoint/2010/main" val="360847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green&#10;&#10;Description automatically generated">
            <a:extLst>
              <a:ext uri="{FF2B5EF4-FFF2-40B4-BE49-F238E27FC236}">
                <a16:creationId xmlns:a16="http://schemas.microsoft.com/office/drawing/2014/main" id="{D0A9F2A9-2B58-819E-0CFE-27BA742E7A17}"/>
              </a:ext>
            </a:extLst>
          </p:cNvPr>
          <p:cNvPicPr>
            <a:picLocks noChangeAspect="1"/>
          </p:cNvPicPr>
          <p:nvPr/>
        </p:nvPicPr>
        <p:blipFill rotWithShape="1">
          <a:blip r:embed="rId2">
            <a:extLst>
              <a:ext uri="{28A0092B-C50C-407E-A947-70E740481C1C}">
                <a14:useLocalDpi xmlns:a14="http://schemas.microsoft.com/office/drawing/2010/main" val="0"/>
              </a:ext>
            </a:extLst>
          </a:blip>
          <a:srcRect l="10119"/>
          <a:stretch/>
        </p:blipFill>
        <p:spPr>
          <a:xfrm>
            <a:off x="5863705" y="742726"/>
            <a:ext cx="3715226" cy="5149644"/>
          </a:xfrm>
          <a:prstGeom prst="rect">
            <a:avLst/>
          </a:prstGeom>
        </p:spPr>
      </p:pic>
      <p:pic>
        <p:nvPicPr>
          <p:cNvPr id="4" name="Picture 3" descr="A group of potted plants&#10;&#10;Description automatically generated with medium confidence">
            <a:extLst>
              <a:ext uri="{FF2B5EF4-FFF2-40B4-BE49-F238E27FC236}">
                <a16:creationId xmlns:a16="http://schemas.microsoft.com/office/drawing/2014/main" id="{534F8690-298A-0F6D-A104-B3678495DC14}"/>
              </a:ext>
            </a:extLst>
          </p:cNvPr>
          <p:cNvPicPr>
            <a:picLocks noChangeAspect="1"/>
          </p:cNvPicPr>
          <p:nvPr/>
        </p:nvPicPr>
        <p:blipFill rotWithShape="1">
          <a:blip r:embed="rId3">
            <a:extLst>
              <a:ext uri="{28A0092B-C50C-407E-A947-70E740481C1C}">
                <a14:useLocalDpi xmlns:a14="http://schemas.microsoft.com/office/drawing/2010/main" val="0"/>
              </a:ext>
            </a:extLst>
          </a:blip>
          <a:srcRect t="3527"/>
          <a:stretch/>
        </p:blipFill>
        <p:spPr>
          <a:xfrm>
            <a:off x="450335" y="742724"/>
            <a:ext cx="5337904" cy="5149645"/>
          </a:xfrm>
          <a:prstGeom prst="rect">
            <a:avLst/>
          </a:prstGeom>
        </p:spPr>
      </p:pic>
      <p:sp>
        <p:nvSpPr>
          <p:cNvPr id="10" name="Rectangle 9">
            <a:extLst>
              <a:ext uri="{FF2B5EF4-FFF2-40B4-BE49-F238E27FC236}">
                <a16:creationId xmlns:a16="http://schemas.microsoft.com/office/drawing/2014/main" id="{6E993490-7CAC-014E-23E2-4A045D60F5EC}"/>
              </a:ext>
            </a:extLst>
          </p:cNvPr>
          <p:cNvSpPr/>
          <p:nvPr/>
        </p:nvSpPr>
        <p:spPr>
          <a:xfrm>
            <a:off x="450335" y="6115274"/>
            <a:ext cx="9366018" cy="377283"/>
          </a:xfrm>
          <a:prstGeom prst="rect">
            <a:avLst/>
          </a:prstGeom>
        </p:spPr>
        <p:txBody>
          <a:bodyPr wrap="square">
            <a:spAutoFit/>
          </a:bodyPr>
          <a:lstStyle/>
          <a:p>
            <a:pPr>
              <a:lnSpc>
                <a:spcPct val="107000"/>
              </a:lnSpc>
              <a:spcAft>
                <a:spcPts val="800"/>
              </a:spcAft>
            </a:pPr>
            <a:r>
              <a:rPr lang="en-US" sz="900" dirty="0">
                <a:latin typeface="Century Gothic" panose="020B0502020202020204" pitchFamily="34" charset="0"/>
                <a:ea typeface="Calibri" panose="020F0502020204030204" pitchFamily="34" charset="0"/>
                <a:cs typeface="Times New Roman" panose="02020603050405020304" pitchFamily="18" charset="0"/>
              </a:rPr>
              <a:t>Hosted and coordinated by </a:t>
            </a:r>
            <a:r>
              <a:rPr lang="en-US" sz="900" dirty="0" err="1">
                <a:latin typeface="Century Gothic" panose="020B0502020202020204" pitchFamily="34" charset="0"/>
                <a:ea typeface="Calibri" panose="020F0502020204030204" pitchFamily="34" charset="0"/>
                <a:cs typeface="Times New Roman" panose="02020603050405020304" pitchFamily="18" charset="0"/>
              </a:rPr>
              <a:t>Littlebotany</a:t>
            </a:r>
            <a:r>
              <a:rPr lang="en-US" sz="900" dirty="0">
                <a:latin typeface="Century Gothic" panose="020B0502020202020204" pitchFamily="34" charset="0"/>
                <a:ea typeface="Calibri" panose="020F0502020204030204" pitchFamily="34" charset="0"/>
                <a:cs typeface="Times New Roman" panose="02020603050405020304" pitchFamily="18" charset="0"/>
              </a:rPr>
              <a:t>, a fundraiser for Assisi Hospice was held in March 2022 to help drive funding for palliative care. </a:t>
            </a:r>
            <a:r>
              <a:rPr lang="en-US" sz="900" b="1" dirty="0">
                <a:latin typeface="Century Gothic" panose="020B0502020202020204" pitchFamily="34" charset="0"/>
                <a:ea typeface="Calibri" panose="020F0502020204030204" pitchFamily="34" charset="0"/>
                <a:cs typeface="Times New Roman" panose="02020603050405020304" pitchFamily="18" charset="0"/>
              </a:rPr>
              <a:t>Ceramication </a:t>
            </a:r>
            <a:r>
              <a:rPr lang="en-US" sz="900" dirty="0">
                <a:latin typeface="Century Gothic" panose="020B0502020202020204" pitchFamily="34" charset="0"/>
                <a:ea typeface="Calibri" panose="020F0502020204030204" pitchFamily="34" charset="0"/>
                <a:cs typeface="Times New Roman" panose="02020603050405020304" pitchFamily="18" charset="0"/>
              </a:rPr>
              <a:t>sponsored a series of sky-themed handcrafted pots. The event managed to raise eight thousand dollars for the cause through an Instagram Live auction.</a:t>
            </a:r>
            <a:endParaRPr lang="en-SG" sz="90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80755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E3A9-9D37-25A6-9817-0AE2B7634FC7}"/>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DD385414-F629-3165-27CB-A2C0957473A4}"/>
              </a:ext>
            </a:extLst>
          </p:cNvPr>
          <p:cNvSpPr>
            <a:spLocks noGrp="1"/>
          </p:cNvSpPr>
          <p:nvPr>
            <p:ph idx="1"/>
          </p:nvPr>
        </p:nvSpPr>
        <p:spPr/>
        <p:txBody>
          <a:bodyPr/>
          <a:lstStyle/>
          <a:p>
            <a:endParaRPr lang="en-SG"/>
          </a:p>
        </p:txBody>
      </p:sp>
      <p:pic>
        <p:nvPicPr>
          <p:cNvPr id="5" name="Content Placeholder 3" descr="A picture containing indoor&#10;&#10;Description automatically generated">
            <a:extLst>
              <a:ext uri="{FF2B5EF4-FFF2-40B4-BE49-F238E27FC236}">
                <a16:creationId xmlns:a16="http://schemas.microsoft.com/office/drawing/2014/main" id="{5C6CC5B9-78AE-2069-926D-1121BC5CF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90" y="272794"/>
            <a:ext cx="9468620" cy="6312412"/>
          </a:xfrm>
          <a:prstGeom prst="rect">
            <a:avLst/>
          </a:prstGeom>
        </p:spPr>
      </p:pic>
      <p:sp>
        <p:nvSpPr>
          <p:cNvPr id="7" name="TextBox 6">
            <a:extLst>
              <a:ext uri="{FF2B5EF4-FFF2-40B4-BE49-F238E27FC236}">
                <a16:creationId xmlns:a16="http://schemas.microsoft.com/office/drawing/2014/main" id="{4EBD1522-5DDA-032A-1FD7-6612CA89DE8D}"/>
              </a:ext>
            </a:extLst>
          </p:cNvPr>
          <p:cNvSpPr txBox="1"/>
          <p:nvPr/>
        </p:nvSpPr>
        <p:spPr>
          <a:xfrm>
            <a:off x="404811" y="6123541"/>
            <a:ext cx="6014400" cy="369332"/>
          </a:xfrm>
          <a:prstGeom prst="rect">
            <a:avLst/>
          </a:prstGeom>
          <a:noFill/>
        </p:spPr>
        <p:txBody>
          <a:bodyPr wrap="square">
            <a:spAutoFit/>
          </a:bodyPr>
          <a:lstStyle/>
          <a:p>
            <a:r>
              <a:rPr lang="en-SG" sz="1800" b="1" spc="600" dirty="0">
                <a:solidFill>
                  <a:schemeClr val="bg1"/>
                </a:solidFill>
                <a:latin typeface="Century Gothic" panose="020B0502020202020204" pitchFamily="34" charset="0"/>
                <a:ea typeface="+mn-ea"/>
                <a:cs typeface="+mn-cs"/>
              </a:rPr>
              <a:t>CRATEANDBARREL (Fall 2021)</a:t>
            </a:r>
            <a:endParaRPr lang="en-SG" dirty="0">
              <a:solidFill>
                <a:schemeClr val="bg1"/>
              </a:solidFill>
            </a:endParaRPr>
          </a:p>
        </p:txBody>
      </p:sp>
    </p:spTree>
    <p:extLst>
      <p:ext uri="{BB962C8B-B14F-4D97-AF65-F5344CB8AC3E}">
        <p14:creationId xmlns:p14="http://schemas.microsoft.com/office/powerpoint/2010/main" val="373576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4B8F9C3F-F8B8-0B9E-AC4B-0107F6E83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77" y="271929"/>
            <a:ext cx="8892988" cy="5928657"/>
          </a:xfrm>
          <a:prstGeom prst="rect">
            <a:avLst/>
          </a:prstGeom>
        </p:spPr>
      </p:pic>
      <p:sp>
        <p:nvSpPr>
          <p:cNvPr id="6" name="TextBox 5">
            <a:extLst>
              <a:ext uri="{FF2B5EF4-FFF2-40B4-BE49-F238E27FC236}">
                <a16:creationId xmlns:a16="http://schemas.microsoft.com/office/drawing/2014/main" id="{4270ADCD-605E-EBE8-F725-784FDAA946F8}"/>
              </a:ext>
            </a:extLst>
          </p:cNvPr>
          <p:cNvSpPr txBox="1"/>
          <p:nvPr/>
        </p:nvSpPr>
        <p:spPr>
          <a:xfrm>
            <a:off x="448235" y="6316315"/>
            <a:ext cx="9009530" cy="381130"/>
          </a:xfrm>
          <a:prstGeom prst="rect">
            <a:avLst/>
          </a:prstGeom>
          <a:noFill/>
        </p:spPr>
        <p:txBody>
          <a:bodyPr wrap="square">
            <a:spAutoFit/>
          </a:bodyPr>
          <a:lstStyle/>
          <a:p>
            <a:pPr algn="just">
              <a:lnSpc>
                <a:spcPct val="107000"/>
              </a:lnSpc>
              <a:spcAft>
                <a:spcPts val="800"/>
              </a:spcAft>
            </a:pPr>
            <a:r>
              <a:rPr lang="en-US" sz="900" dirty="0">
                <a:latin typeface="Century Gothic" panose="020B0502020202020204" pitchFamily="34" charset="0"/>
                <a:ea typeface="Calibri" panose="020F0502020204030204" pitchFamily="34" charset="0"/>
                <a:cs typeface="Times New Roman" panose="02020603050405020304" pitchFamily="18" charset="0"/>
              </a:rPr>
              <a:t>Crate and Barrel (Fall 2021). Themed “Asian serving story”, the collection was created circa the festive season to allow customers to bring home unique, locally crafted artware. </a:t>
            </a:r>
            <a:endParaRPr lang="en-SG" sz="900" dirty="0">
              <a:latin typeface="Century Gothic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8024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A picture containing plant&#10;&#10;Description automatically generated">
            <a:extLst>
              <a:ext uri="{FF2B5EF4-FFF2-40B4-BE49-F238E27FC236}">
                <a16:creationId xmlns:a16="http://schemas.microsoft.com/office/drawing/2014/main" id="{E4706085-0C95-A76A-72CB-189BB7356D3B}"/>
              </a:ext>
            </a:extLst>
          </p:cNvPr>
          <p:cNvPicPr>
            <a:picLocks noChangeAspect="1"/>
          </p:cNvPicPr>
          <p:nvPr/>
        </p:nvPicPr>
        <p:blipFill rotWithShape="1">
          <a:blip r:embed="rId2">
            <a:extLst>
              <a:ext uri="{28A0092B-C50C-407E-A947-70E740481C1C}">
                <a14:useLocalDpi xmlns:a14="http://schemas.microsoft.com/office/drawing/2010/main" val="0"/>
              </a:ext>
            </a:extLst>
          </a:blip>
          <a:srcRect b="10719"/>
          <a:stretch/>
        </p:blipFill>
        <p:spPr>
          <a:xfrm>
            <a:off x="261663" y="214406"/>
            <a:ext cx="5041287" cy="6001256"/>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AD4C99F9-2044-B14A-DA60-92FBE5C6C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093" y="143538"/>
            <a:ext cx="4607244" cy="6142991"/>
          </a:xfrm>
          <a:prstGeom prst="rect">
            <a:avLst/>
          </a:prstGeom>
        </p:spPr>
      </p:pic>
      <p:sp>
        <p:nvSpPr>
          <p:cNvPr id="10" name="TextBox 9">
            <a:extLst>
              <a:ext uri="{FF2B5EF4-FFF2-40B4-BE49-F238E27FC236}">
                <a16:creationId xmlns:a16="http://schemas.microsoft.com/office/drawing/2014/main" id="{47F2F1E6-97F7-6FD2-DCE6-3FA6062A4BF1}"/>
              </a:ext>
            </a:extLst>
          </p:cNvPr>
          <p:cNvSpPr txBox="1"/>
          <p:nvPr/>
        </p:nvSpPr>
        <p:spPr>
          <a:xfrm>
            <a:off x="261663" y="6278719"/>
            <a:ext cx="9382674" cy="400110"/>
          </a:xfrm>
          <a:prstGeom prst="rect">
            <a:avLst/>
          </a:prstGeom>
          <a:noFill/>
        </p:spPr>
        <p:txBody>
          <a:bodyPr wrap="square" rtlCol="0">
            <a:spAutoFit/>
          </a:bodyPr>
          <a:lstStyle/>
          <a:p>
            <a:pPr algn="just"/>
            <a:r>
              <a:rPr lang="en-US" sz="1000" dirty="0" err="1">
                <a:latin typeface="Century Gothic" panose="020B0502020202020204" pitchFamily="34" charset="0"/>
                <a:ea typeface="Calibri" panose="020F0502020204030204" pitchFamily="34" charset="0"/>
                <a:cs typeface="Times New Roman" panose="02020603050405020304" pitchFamily="18" charset="0"/>
              </a:rPr>
              <a:t>Rayn</a:t>
            </a:r>
            <a:r>
              <a:rPr lang="en-US" sz="1000" i="1" dirty="0">
                <a:latin typeface="Century Gothic" panose="020B0502020202020204" pitchFamily="34" charset="0"/>
                <a:ea typeface="Calibri" panose="020F0502020204030204" pitchFamily="34" charset="0"/>
                <a:cs typeface="Times New Roman" panose="02020603050405020304" pitchFamily="18" charset="0"/>
              </a:rPr>
              <a:t> </a:t>
            </a:r>
            <a:r>
              <a:rPr lang="en-US" sz="1000" dirty="0">
                <a:latin typeface="Century Gothic" panose="020B0502020202020204" pitchFamily="34" charset="0"/>
                <a:ea typeface="Calibri" panose="020F0502020204030204" pitchFamily="34" charset="0"/>
                <a:cs typeface="Times New Roman" panose="02020603050405020304" pitchFamily="18" charset="0"/>
              </a:rPr>
              <a:t>was given</a:t>
            </a:r>
            <a:r>
              <a:rPr lang="en-US" sz="1000" i="1" dirty="0">
                <a:latin typeface="Century Gothic" panose="020B0502020202020204" pitchFamily="34" charset="0"/>
                <a:ea typeface="Calibri" panose="020F0502020204030204" pitchFamily="34" charset="0"/>
                <a:cs typeface="Times New Roman" panose="02020603050405020304" pitchFamily="18" charset="0"/>
              </a:rPr>
              <a:t> </a:t>
            </a:r>
            <a:r>
              <a:rPr lang="en-US" sz="1000" dirty="0">
                <a:latin typeface="Century Gothic" panose="020B0502020202020204" pitchFamily="34" charset="0"/>
                <a:ea typeface="Calibri" panose="020F0502020204030204" pitchFamily="34" charset="0"/>
                <a:cs typeface="Times New Roman" panose="02020603050405020304" pitchFamily="18" charset="0"/>
              </a:rPr>
              <a:t>the freedom to execute his artistic vision in this collection. Collaborating with the Crate and Barrel team, he curated a final line-up, featuring an on-trend colour palette.</a:t>
            </a:r>
            <a:endParaRPr lang="en-SG" sz="1000" dirty="0"/>
          </a:p>
        </p:txBody>
      </p:sp>
    </p:spTree>
    <p:extLst>
      <p:ext uri="{BB962C8B-B14F-4D97-AF65-F5344CB8AC3E}">
        <p14:creationId xmlns:p14="http://schemas.microsoft.com/office/powerpoint/2010/main" val="164167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87D-FFD5-BAE4-059F-6440D25CDB6B}"/>
              </a:ext>
            </a:extLst>
          </p:cNvPr>
          <p:cNvSpPr>
            <a:spLocks noGrp="1"/>
          </p:cNvSpPr>
          <p:nvPr>
            <p:ph type="title"/>
          </p:nvPr>
        </p:nvSpPr>
        <p:spPr>
          <a:xfrm>
            <a:off x="4339289" y="326388"/>
            <a:ext cx="3307975" cy="1475767"/>
          </a:xfrm>
        </p:spPr>
        <p:txBody>
          <a:bodyPr>
            <a:normAutofit fontScale="90000"/>
          </a:bodyPr>
          <a:lstStyle/>
          <a:p>
            <a:r>
              <a:rPr lang="en-US" sz="2800" dirty="0">
                <a:latin typeface="Century Gothic" panose="020B0502020202020204" pitchFamily="34" charset="0"/>
              </a:rPr>
              <a:t>Our</a:t>
            </a:r>
            <a:r>
              <a:rPr lang="en-US" dirty="0">
                <a:latin typeface="Century Gothic" panose="020B0502020202020204" pitchFamily="34" charset="0"/>
              </a:rPr>
              <a:t> </a:t>
            </a:r>
            <a:br>
              <a:rPr lang="en-US" dirty="0">
                <a:latin typeface="Century Gothic" panose="020B0502020202020204" pitchFamily="34" charset="0"/>
              </a:rPr>
            </a:br>
            <a:r>
              <a:rPr lang="en-US" sz="4000" b="1" dirty="0">
                <a:latin typeface="Century Gothic" panose="020B0502020202020204" pitchFamily="34" charset="0"/>
              </a:rPr>
              <a:t>Products and Services</a:t>
            </a:r>
            <a:endParaRPr lang="en-SG"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BC424EC6-1D75-D8E5-D112-D60D1B0137CE}"/>
              </a:ext>
            </a:extLst>
          </p:cNvPr>
          <p:cNvSpPr>
            <a:spLocks noGrp="1"/>
          </p:cNvSpPr>
          <p:nvPr>
            <p:ph idx="1"/>
          </p:nvPr>
        </p:nvSpPr>
        <p:spPr>
          <a:xfrm>
            <a:off x="4339289" y="2074659"/>
            <a:ext cx="3881437" cy="3829236"/>
          </a:xfrm>
        </p:spPr>
        <p:txBody>
          <a:bodyPr/>
          <a:lstStyle/>
          <a:p>
            <a:pPr>
              <a:lnSpc>
                <a:spcPct val="107000"/>
              </a:lnSpc>
              <a:buFont typeface="Wingdings" panose="05000000000000000000" pitchFamily="2" charset="2"/>
              <a:buChar char="§"/>
            </a:pPr>
            <a:r>
              <a:rPr lang="en-SG" sz="1800" dirty="0">
                <a:effectLst/>
                <a:latin typeface="Century Gothic" panose="020B0502020202020204" pitchFamily="34" charset="0"/>
                <a:ea typeface="Calibri" panose="020F0502020204030204" pitchFamily="34" charset="0"/>
                <a:cs typeface="Calibri" panose="020F0502020204030204" pitchFamily="34" charset="0"/>
              </a:rPr>
              <a:t>Bespoke, handcrafted commissioned pieces for individual collectors </a:t>
            </a:r>
          </a:p>
          <a:p>
            <a:pPr>
              <a:lnSpc>
                <a:spcPct val="107000"/>
              </a:lnSpc>
              <a:buFont typeface="Wingdings" panose="05000000000000000000" pitchFamily="2" charset="2"/>
              <a:buChar char="§"/>
            </a:pPr>
            <a:endParaRPr lang="en-SG" sz="18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buFont typeface="Wingdings" panose="05000000000000000000" pitchFamily="2" charset="2"/>
              <a:buChar char="§"/>
            </a:pPr>
            <a:r>
              <a:rPr lang="en-SG" sz="1800" dirty="0">
                <a:effectLst/>
                <a:latin typeface="Century Gothic" panose="020B0502020202020204" pitchFamily="34" charset="0"/>
                <a:ea typeface="Calibri" panose="020F0502020204030204" pitchFamily="34" charset="0"/>
                <a:cs typeface="Calibri" panose="020F0502020204030204" pitchFamily="34" charset="0"/>
              </a:rPr>
              <a:t>Themed, artisanal collections for retail chains and F&amp;B concepts</a:t>
            </a:r>
          </a:p>
          <a:p>
            <a:pPr>
              <a:lnSpc>
                <a:spcPct val="107000"/>
              </a:lnSpc>
              <a:spcAft>
                <a:spcPts val="800"/>
              </a:spcAft>
              <a:buFont typeface="Wingdings" panose="05000000000000000000" pitchFamily="2" charset="2"/>
              <a:buChar char="§"/>
            </a:pPr>
            <a:endParaRPr lang="en-SG" sz="1800" dirty="0">
              <a:effectLst/>
              <a:latin typeface="Century Gothic" panose="020B050202020202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SG" sz="1800" dirty="0">
                <a:effectLst/>
                <a:latin typeface="Century Gothic" panose="020B0502020202020204" pitchFamily="34" charset="0"/>
                <a:ea typeface="Calibri" panose="020F0502020204030204" pitchFamily="34" charset="0"/>
              </a:rPr>
              <a:t>Hands-on activities for corporate team building</a:t>
            </a:r>
            <a:endParaRPr lang="en-SG" dirty="0">
              <a:latin typeface="Century Gothic" panose="020B0502020202020204" pitchFamily="34" charset="0"/>
            </a:endParaRPr>
          </a:p>
        </p:txBody>
      </p:sp>
      <p:grpSp>
        <p:nvGrpSpPr>
          <p:cNvPr id="4" name="Group 3">
            <a:extLst>
              <a:ext uri="{FF2B5EF4-FFF2-40B4-BE49-F238E27FC236}">
                <a16:creationId xmlns:a16="http://schemas.microsoft.com/office/drawing/2014/main" id="{FBC420C1-C465-831C-366C-47970B8B0821}"/>
              </a:ext>
            </a:extLst>
          </p:cNvPr>
          <p:cNvGrpSpPr/>
          <p:nvPr/>
        </p:nvGrpSpPr>
        <p:grpSpPr>
          <a:xfrm>
            <a:off x="1153716" y="326388"/>
            <a:ext cx="2816749" cy="3441166"/>
            <a:chOff x="1153716" y="326388"/>
            <a:chExt cx="2816749" cy="3441166"/>
          </a:xfrm>
        </p:grpSpPr>
        <p:pic>
          <p:nvPicPr>
            <p:cNvPr id="5" name="Picture 4">
              <a:extLst>
                <a:ext uri="{FF2B5EF4-FFF2-40B4-BE49-F238E27FC236}">
                  <a16:creationId xmlns:a16="http://schemas.microsoft.com/office/drawing/2014/main" id="{5DA5127D-FFDD-B4C1-A46C-747F2985818F}"/>
                </a:ext>
              </a:extLst>
            </p:cNvPr>
            <p:cNvPicPr>
              <a:picLocks noChangeAspect="1"/>
            </p:cNvPicPr>
            <p:nvPr/>
          </p:nvPicPr>
          <p:blipFill>
            <a:blip r:embed="rId2"/>
            <a:stretch>
              <a:fillRect/>
            </a:stretch>
          </p:blipFill>
          <p:spPr>
            <a:xfrm>
              <a:off x="1153716" y="326388"/>
              <a:ext cx="2816749" cy="3378730"/>
            </a:xfrm>
            <a:prstGeom prst="rect">
              <a:avLst/>
            </a:prstGeom>
          </p:spPr>
        </p:pic>
        <p:sp>
          <p:nvSpPr>
            <p:cNvPr id="7" name="TextBox 6">
              <a:extLst>
                <a:ext uri="{FF2B5EF4-FFF2-40B4-BE49-F238E27FC236}">
                  <a16:creationId xmlns:a16="http://schemas.microsoft.com/office/drawing/2014/main" id="{0AEFE5CB-A915-1369-4D76-A9A798D5107D}"/>
                </a:ext>
              </a:extLst>
            </p:cNvPr>
            <p:cNvSpPr txBox="1"/>
            <p:nvPr/>
          </p:nvSpPr>
          <p:spPr>
            <a:xfrm>
              <a:off x="1226985" y="3429000"/>
              <a:ext cx="2743480" cy="338554"/>
            </a:xfrm>
            <a:prstGeom prst="rect">
              <a:avLst/>
            </a:prstGeom>
            <a:noFill/>
          </p:spPr>
          <p:txBody>
            <a:bodyPr wrap="square" rtlCol="0">
              <a:spAutoFit/>
            </a:bodyPr>
            <a:lstStyle/>
            <a:p>
              <a:r>
                <a:rPr lang="en-US" sz="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 collaboration between Singapore artisanal perfume label Scent by SIX and </a:t>
              </a:r>
              <a:r>
                <a:rPr lang="en-US" sz="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Ceramication</a:t>
              </a:r>
              <a:endParaRPr lang="en-SG" sz="800" dirty="0">
                <a:solidFill>
                  <a:schemeClr val="bg1"/>
                </a:solidFill>
              </a:endParaRPr>
            </a:p>
          </p:txBody>
        </p:sp>
      </p:grpSp>
      <p:grpSp>
        <p:nvGrpSpPr>
          <p:cNvPr id="10" name="Group 9">
            <a:extLst>
              <a:ext uri="{FF2B5EF4-FFF2-40B4-BE49-F238E27FC236}">
                <a16:creationId xmlns:a16="http://schemas.microsoft.com/office/drawing/2014/main" id="{5F1792C7-E8F5-8307-9E57-43FE0087CEFB}"/>
              </a:ext>
            </a:extLst>
          </p:cNvPr>
          <p:cNvGrpSpPr/>
          <p:nvPr/>
        </p:nvGrpSpPr>
        <p:grpSpPr>
          <a:xfrm>
            <a:off x="1153716" y="3844176"/>
            <a:ext cx="3185573" cy="2563056"/>
            <a:chOff x="681038" y="3959592"/>
            <a:chExt cx="3185573" cy="2563056"/>
          </a:xfrm>
        </p:grpSpPr>
        <p:pic>
          <p:nvPicPr>
            <p:cNvPr id="6" name="Picture 5" descr="A picture containing wall, indoor&#10;&#10;Description automatically generated">
              <a:extLst>
                <a:ext uri="{FF2B5EF4-FFF2-40B4-BE49-F238E27FC236}">
                  <a16:creationId xmlns:a16="http://schemas.microsoft.com/office/drawing/2014/main" id="{256BEECE-E7E9-8C8C-B808-08D93D89CFCF}"/>
                </a:ext>
              </a:extLst>
            </p:cNvPr>
            <p:cNvPicPr>
              <a:picLocks noChangeAspect="1"/>
            </p:cNvPicPr>
            <p:nvPr/>
          </p:nvPicPr>
          <p:blipFill rotWithShape="1">
            <a:blip r:embed="rId3">
              <a:extLst>
                <a:ext uri="{28A0092B-C50C-407E-A947-70E740481C1C}">
                  <a14:useLocalDpi xmlns:a14="http://schemas.microsoft.com/office/drawing/2010/main" val="0"/>
                </a:ext>
              </a:extLst>
            </a:blip>
            <a:srcRect t="10444" r="1753"/>
            <a:stretch/>
          </p:blipFill>
          <p:spPr>
            <a:xfrm>
              <a:off x="681038" y="3959592"/>
              <a:ext cx="2816749" cy="2563056"/>
            </a:xfrm>
            <a:prstGeom prst="rect">
              <a:avLst/>
            </a:prstGeom>
          </p:spPr>
        </p:pic>
        <p:sp>
          <p:nvSpPr>
            <p:cNvPr id="9" name="TextBox 8">
              <a:extLst>
                <a:ext uri="{FF2B5EF4-FFF2-40B4-BE49-F238E27FC236}">
                  <a16:creationId xmlns:a16="http://schemas.microsoft.com/office/drawing/2014/main" id="{802BDA4D-1C8D-5986-A954-1141E5594DD8}"/>
                </a:ext>
              </a:extLst>
            </p:cNvPr>
            <p:cNvSpPr txBox="1"/>
            <p:nvPr/>
          </p:nvSpPr>
          <p:spPr>
            <a:xfrm>
              <a:off x="681038" y="6291816"/>
              <a:ext cx="3185573" cy="230832"/>
            </a:xfrm>
            <a:prstGeom prst="rect">
              <a:avLst/>
            </a:prstGeom>
            <a:noFill/>
          </p:spPr>
          <p:txBody>
            <a:bodyPr wrap="square" rtlCol="0">
              <a:spAutoFit/>
            </a:bodyPr>
            <a:lstStyle/>
            <a:p>
              <a:r>
                <a:rPr lang="en-SG" sz="900" dirty="0" err="1">
                  <a:solidFill>
                    <a:schemeClr val="tx1">
                      <a:lumMod val="65000"/>
                      <a:lumOff val="35000"/>
                    </a:schemeClr>
                  </a:solidFill>
                  <a:latin typeface="Century Gothic" panose="020B0502020202020204" pitchFamily="34" charset="0"/>
                </a:rPr>
                <a:t>Slipcasting</a:t>
              </a:r>
              <a:r>
                <a:rPr lang="en-SG" sz="900" dirty="0">
                  <a:solidFill>
                    <a:schemeClr val="tx1">
                      <a:lumMod val="65000"/>
                      <a:lumOff val="35000"/>
                    </a:schemeClr>
                  </a:solidFill>
                  <a:latin typeface="Century Gothic" panose="020B0502020202020204" pitchFamily="34" charset="0"/>
                </a:rPr>
                <a:t> workshop at The General Co.</a:t>
              </a:r>
            </a:p>
          </p:txBody>
        </p:sp>
      </p:grpSp>
    </p:spTree>
    <p:extLst>
      <p:ext uri="{BB962C8B-B14F-4D97-AF65-F5344CB8AC3E}">
        <p14:creationId xmlns:p14="http://schemas.microsoft.com/office/powerpoint/2010/main" val="262382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0525EF-ED48-F066-2B93-7FE6FC1D582C}"/>
              </a:ext>
            </a:extLst>
          </p:cNvPr>
          <p:cNvSpPr txBox="1"/>
          <p:nvPr/>
        </p:nvSpPr>
        <p:spPr>
          <a:xfrm>
            <a:off x="4777448" y="2267687"/>
            <a:ext cx="4089401" cy="3970318"/>
          </a:xfrm>
          <a:prstGeom prst="rect">
            <a:avLst/>
          </a:prstGeom>
          <a:noFill/>
        </p:spPr>
        <p:txBody>
          <a:bodyPr wrap="square" rtlCol="0">
            <a:spAutoFit/>
          </a:bodyPr>
          <a:lstStyle/>
          <a:p>
            <a:pPr algn="just"/>
            <a:r>
              <a:rPr lang="en-US" b="1" dirty="0" err="1">
                <a:latin typeface="Century Gothic" panose="020B0502020202020204" pitchFamily="34" charset="0"/>
              </a:rPr>
              <a:t>Ceramication</a:t>
            </a:r>
            <a:r>
              <a:rPr lang="en-US" b="1" dirty="0">
                <a:latin typeface="Century Gothic" panose="020B0502020202020204" pitchFamily="34" charset="0"/>
              </a:rPr>
              <a:t> </a:t>
            </a:r>
            <a:r>
              <a:rPr lang="en-SG" dirty="0">
                <a:latin typeface="Century Gothic" panose="020B0502020202020204" pitchFamily="34" charset="0"/>
              </a:rPr>
              <a:t>is a Singapore-based boutique porcelain maker founded on 9 August 2020. From the moulds to forms, clay bodies to glazes and processes, everything is laboriously designed by the founder. Handcrafted in Singapore using only the finest minerals sourced from around the world, every individual piece has passed through the hands of the artist numerous times, thus boasting the signature of handmade studio ceramics.</a:t>
            </a:r>
          </a:p>
        </p:txBody>
      </p:sp>
      <p:pic>
        <p:nvPicPr>
          <p:cNvPr id="9" name="Picture 8" descr="A picture containing dark&#10;&#10;Description automatically generated">
            <a:extLst>
              <a:ext uri="{FF2B5EF4-FFF2-40B4-BE49-F238E27FC236}">
                <a16:creationId xmlns:a16="http://schemas.microsoft.com/office/drawing/2014/main" id="{91A3B2E2-13EB-E142-4C9A-06671039518D}"/>
              </a:ext>
            </a:extLst>
          </p:cNvPr>
          <p:cNvPicPr>
            <a:picLocks noChangeAspect="1"/>
          </p:cNvPicPr>
          <p:nvPr/>
        </p:nvPicPr>
        <p:blipFill rotWithShape="1">
          <a:blip r:embed="rId2">
            <a:extLst>
              <a:ext uri="{28A0092B-C50C-407E-A947-70E740481C1C}">
                <a14:useLocalDpi xmlns:a14="http://schemas.microsoft.com/office/drawing/2010/main" val="0"/>
              </a:ext>
            </a:extLst>
          </a:blip>
          <a:srcRect l="26212" t="27793" r="24996" b="21378"/>
          <a:stretch/>
        </p:blipFill>
        <p:spPr>
          <a:xfrm>
            <a:off x="476609" y="823823"/>
            <a:ext cx="4089401" cy="5325965"/>
          </a:xfrm>
          <a:prstGeom prst="rect">
            <a:avLst/>
          </a:prstGeom>
        </p:spPr>
      </p:pic>
      <p:sp>
        <p:nvSpPr>
          <p:cNvPr id="12" name="TextBox 11">
            <a:extLst>
              <a:ext uri="{FF2B5EF4-FFF2-40B4-BE49-F238E27FC236}">
                <a16:creationId xmlns:a16="http://schemas.microsoft.com/office/drawing/2014/main" id="{BE1603FB-E0A8-2834-E766-91FB7ABF7A76}"/>
              </a:ext>
            </a:extLst>
          </p:cNvPr>
          <p:cNvSpPr txBox="1"/>
          <p:nvPr/>
        </p:nvSpPr>
        <p:spPr>
          <a:xfrm>
            <a:off x="4953000" y="823823"/>
            <a:ext cx="3612792" cy="1354217"/>
          </a:xfrm>
          <a:prstGeom prst="rect">
            <a:avLst/>
          </a:prstGeom>
          <a:noFill/>
        </p:spPr>
        <p:txBody>
          <a:bodyPr wrap="square" rtlCol="0">
            <a:spAutoFit/>
          </a:bodyPr>
          <a:lstStyle/>
          <a:p>
            <a:r>
              <a:rPr lang="en-SG" sz="2800" spc="600" dirty="0"/>
              <a:t>OUR</a:t>
            </a:r>
          </a:p>
          <a:p>
            <a:r>
              <a:rPr lang="en-SG" sz="5400" b="1" spc="600" dirty="0">
                <a:latin typeface="Century Gothic" panose="020B0502020202020204" pitchFamily="34" charset="0"/>
              </a:rPr>
              <a:t>STORY</a:t>
            </a:r>
          </a:p>
        </p:txBody>
      </p:sp>
    </p:spTree>
    <p:extLst>
      <p:ext uri="{BB962C8B-B14F-4D97-AF65-F5344CB8AC3E}">
        <p14:creationId xmlns:p14="http://schemas.microsoft.com/office/powerpoint/2010/main" val="2502961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3A062A-9716-38D9-86EA-E4CEB8234989}"/>
              </a:ext>
            </a:extLst>
          </p:cNvPr>
          <p:cNvSpPr/>
          <p:nvPr/>
        </p:nvSpPr>
        <p:spPr>
          <a:xfrm>
            <a:off x="0" y="0"/>
            <a:ext cx="990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82389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0A9F-5E38-C292-C7EC-B20587A83ACD}"/>
              </a:ext>
            </a:extLst>
          </p:cNvPr>
          <p:cNvSpPr>
            <a:spLocks noGrp="1"/>
          </p:cNvSpPr>
          <p:nvPr>
            <p:ph type="title"/>
          </p:nvPr>
        </p:nvSpPr>
        <p:spPr>
          <a:xfrm>
            <a:off x="497541" y="371750"/>
            <a:ext cx="3079377" cy="1053638"/>
          </a:xfrm>
        </p:spPr>
        <p:txBody>
          <a:bodyPr>
            <a:normAutofit fontScale="90000"/>
          </a:bodyPr>
          <a:lstStyle/>
          <a:p>
            <a:r>
              <a:rPr lang="en-US" sz="3200" dirty="0">
                <a:latin typeface="Century Gothic" panose="020B0502020202020204" pitchFamily="34" charset="0"/>
              </a:rPr>
              <a:t>Design</a:t>
            </a:r>
            <a:r>
              <a:rPr lang="en-US" dirty="0">
                <a:latin typeface="Century Gothic" panose="020B0502020202020204" pitchFamily="34" charset="0"/>
              </a:rPr>
              <a:t> </a:t>
            </a:r>
            <a:br>
              <a:rPr lang="en-US" dirty="0">
                <a:latin typeface="Century Gothic" panose="020B0502020202020204" pitchFamily="34" charset="0"/>
              </a:rPr>
            </a:br>
            <a:r>
              <a:rPr lang="en-US" b="1" dirty="0">
                <a:latin typeface="Century Gothic" panose="020B0502020202020204" pitchFamily="34" charset="0"/>
              </a:rPr>
              <a:t>Philosophy</a:t>
            </a:r>
            <a:endParaRPr lang="en-SG"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6B142207-BD35-4A09-693D-1E4319BE2F25}"/>
              </a:ext>
            </a:extLst>
          </p:cNvPr>
          <p:cNvSpPr>
            <a:spLocks noGrp="1"/>
          </p:cNvSpPr>
          <p:nvPr>
            <p:ph idx="1"/>
          </p:nvPr>
        </p:nvSpPr>
        <p:spPr>
          <a:xfrm>
            <a:off x="5069541" y="1458933"/>
            <a:ext cx="4468906" cy="5139091"/>
          </a:xfrm>
        </p:spPr>
        <p:txBody>
          <a:bodyPr>
            <a:noAutofit/>
          </a:bodyPr>
          <a:lstStyle/>
          <a:p>
            <a:pPr marL="0" indent="0">
              <a:lnSpc>
                <a:spcPct val="107000"/>
              </a:lnSpc>
              <a:spcAft>
                <a:spcPts val="800"/>
              </a:spcAft>
              <a:buNone/>
            </a:pPr>
            <a:r>
              <a:rPr lang="en-SG" sz="1000" dirty="0">
                <a:effectLst/>
                <a:latin typeface="Century Gothic" panose="020B0502020202020204" pitchFamily="34" charset="0"/>
                <a:ea typeface="Calibri" panose="020F0502020204030204" pitchFamily="34" charset="0"/>
                <a:cs typeface="Calibri" panose="020F0502020204030204" pitchFamily="34" charset="0"/>
              </a:rPr>
              <a:t>Food is the language of love. Sharing a meal together is how generations of Singaporeans convey their love to the people most precious to them. One day, while enjoying dinner with his family, Ceramication founder Rayn Leow noticed that his nephew was dropping morsels of food all over the table. This evoked a whimsical idea of hexagonal tableware. </a:t>
            </a:r>
            <a:r>
              <a:rPr lang="en-SG" sz="10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n-SG" sz="1000" dirty="0">
                <a:effectLst/>
                <a:latin typeface="Century Gothic" panose="020B0502020202020204" pitchFamily="34" charset="0"/>
                <a:ea typeface="Calibri" panose="020F0502020204030204" pitchFamily="34" charset="0"/>
                <a:cs typeface="Calibri" panose="020F0502020204030204" pitchFamily="34" charset="0"/>
              </a:rPr>
              <a:t>The more thought he gave to it, the more the idea had merit. Hexagons form a perfect network with zero distance between unique individuals, leaving no wasted space. Because of its structural stability, it is a recurring geometry abounding in both science and nature, from the configuration of atoms in the molecular structure of clay particles to cells in a honeycomb. </a:t>
            </a:r>
            <a:endParaRPr lang="en-SG" sz="10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SG" sz="1000" dirty="0">
                <a:effectLst/>
                <a:latin typeface="Century Gothic" panose="020B0502020202020204" pitchFamily="34" charset="0"/>
                <a:ea typeface="Calibri" panose="020F0502020204030204" pitchFamily="34" charset="0"/>
                <a:cs typeface="Calibri" panose="020F0502020204030204" pitchFamily="34" charset="0"/>
              </a:rPr>
              <a:t>Hexagon thus became the governing design philosophy of his pottery company, Ceramication. It symbolises love between partners, families and communities. It is about inclusivity — one can be of a different colour and still fit in a network perfectly. Yet it also celebrates liberation: an individual should have the right to be who he or she is. </a:t>
            </a:r>
            <a:endParaRPr lang="en-SG" sz="10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SG" sz="1000" dirty="0">
                <a:effectLst/>
                <a:latin typeface="Century Gothic" panose="020B0502020202020204" pitchFamily="34" charset="0"/>
                <a:ea typeface="Calibri" panose="020F0502020204030204" pitchFamily="34" charset="0"/>
                <a:cs typeface="Calibri" panose="020F0502020204030204" pitchFamily="34" charset="0"/>
              </a:rPr>
              <a:t>As a pottery maker in Singapore, Ceramication seeks to create beautiful yet functional tableware and décor pieces that serve as a medium with which Singaporeans can express their gratitude, devotion and love to one another. Every Ceramication piece is handcrafted, a hallmark of thoughtful design</a:t>
            </a:r>
            <a:r>
              <a:rPr lang="en-US" sz="1000" dirty="0">
                <a:latin typeface="Century Gothic" panose="020B0502020202020204" pitchFamily="34" charset="0"/>
              </a:rPr>
              <a:t>.</a:t>
            </a:r>
            <a:endParaRPr lang="en-SG" sz="10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spcAft>
                <a:spcPts val="800"/>
              </a:spcAft>
              <a:buNone/>
            </a:pPr>
            <a:endParaRPr lang="en-SG" sz="1000" dirty="0"/>
          </a:p>
        </p:txBody>
      </p:sp>
      <p:pic>
        <p:nvPicPr>
          <p:cNvPr id="5" name="Picture 4" descr="A picture containing honeycomb, outdoor object, close&#10;&#10;Description automatically generated">
            <a:extLst>
              <a:ext uri="{FF2B5EF4-FFF2-40B4-BE49-F238E27FC236}">
                <a16:creationId xmlns:a16="http://schemas.microsoft.com/office/drawing/2014/main" id="{B35DB66B-4F99-F9AF-920E-8A7518F1E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75" y="1512721"/>
            <a:ext cx="4368125" cy="4368125"/>
          </a:xfrm>
          <a:prstGeom prst="rect">
            <a:avLst/>
          </a:prstGeom>
        </p:spPr>
      </p:pic>
      <p:sp>
        <p:nvSpPr>
          <p:cNvPr id="4" name="TextBox 3">
            <a:extLst>
              <a:ext uri="{FF2B5EF4-FFF2-40B4-BE49-F238E27FC236}">
                <a16:creationId xmlns:a16="http://schemas.microsoft.com/office/drawing/2014/main" id="{A0379868-8E41-1497-3F0C-320BD1E53F25}"/>
              </a:ext>
            </a:extLst>
          </p:cNvPr>
          <p:cNvSpPr txBox="1"/>
          <p:nvPr/>
        </p:nvSpPr>
        <p:spPr>
          <a:xfrm>
            <a:off x="5069541" y="1086834"/>
            <a:ext cx="2852063" cy="338554"/>
          </a:xfrm>
          <a:prstGeom prst="rect">
            <a:avLst/>
          </a:prstGeom>
          <a:noFill/>
        </p:spPr>
        <p:txBody>
          <a:bodyPr wrap="none" rtlCol="0">
            <a:spAutoFit/>
          </a:bodyPr>
          <a:lstStyle/>
          <a:p>
            <a:r>
              <a:rPr lang="en-US" sz="1600" b="1" dirty="0">
                <a:latin typeface="Century Gothic" panose="020B0502020202020204" pitchFamily="34" charset="0"/>
              </a:rPr>
              <a:t>The Symbolism of Hexagon</a:t>
            </a:r>
            <a:endParaRPr lang="en-SG" sz="1600" dirty="0"/>
          </a:p>
        </p:txBody>
      </p:sp>
    </p:spTree>
    <p:extLst>
      <p:ext uri="{BB962C8B-B14F-4D97-AF65-F5344CB8AC3E}">
        <p14:creationId xmlns:p14="http://schemas.microsoft.com/office/powerpoint/2010/main" val="144899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3EEA-A694-34C9-050D-3F09A60CCA42}"/>
              </a:ext>
            </a:extLst>
          </p:cNvPr>
          <p:cNvSpPr>
            <a:spLocks noGrp="1"/>
          </p:cNvSpPr>
          <p:nvPr>
            <p:ph type="title"/>
          </p:nvPr>
        </p:nvSpPr>
        <p:spPr>
          <a:xfrm>
            <a:off x="5316071" y="717175"/>
            <a:ext cx="3763743" cy="744368"/>
          </a:xfrm>
        </p:spPr>
        <p:txBody>
          <a:bodyPr>
            <a:normAutofit fontScale="90000"/>
          </a:bodyPr>
          <a:lstStyle/>
          <a:p>
            <a:r>
              <a:rPr lang="en-US" sz="2700" dirty="0">
                <a:latin typeface="Century Gothic" panose="020B0502020202020204" pitchFamily="34" charset="0"/>
              </a:rPr>
              <a:t>Our</a:t>
            </a:r>
            <a:br>
              <a:rPr lang="en-US" sz="3600" b="1" dirty="0">
                <a:latin typeface="Century Gothic" panose="020B0502020202020204" pitchFamily="34" charset="0"/>
              </a:rPr>
            </a:br>
            <a:r>
              <a:rPr lang="en-US" sz="4000" b="1" dirty="0">
                <a:latin typeface="Century Gothic" panose="020B0502020202020204" pitchFamily="34" charset="0"/>
              </a:rPr>
              <a:t>Artist </a:t>
            </a:r>
            <a:r>
              <a:rPr lang="en-US" sz="2000" dirty="0">
                <a:latin typeface="Century Gothic" panose="020B0502020202020204" pitchFamily="34" charset="0"/>
              </a:rPr>
              <a:t>at the helm</a:t>
            </a:r>
            <a:endParaRPr lang="en-SG" sz="3600" dirty="0">
              <a:latin typeface="Century Gothic" panose="020B0502020202020204" pitchFamily="34" charset="0"/>
            </a:endParaRPr>
          </a:p>
        </p:txBody>
      </p:sp>
      <p:pic>
        <p:nvPicPr>
          <p:cNvPr id="6" name="Picture 5">
            <a:extLst>
              <a:ext uri="{FF2B5EF4-FFF2-40B4-BE49-F238E27FC236}">
                <a16:creationId xmlns:a16="http://schemas.microsoft.com/office/drawing/2014/main" id="{0A45FD2B-B849-9660-FFDA-E16BB9D7CDA5}"/>
              </a:ext>
            </a:extLst>
          </p:cNvPr>
          <p:cNvPicPr>
            <a:picLocks noChangeAspect="1"/>
          </p:cNvPicPr>
          <p:nvPr/>
        </p:nvPicPr>
        <p:blipFill rotWithShape="1">
          <a:blip r:embed="rId2"/>
          <a:srcRect t="13268"/>
          <a:stretch/>
        </p:blipFill>
        <p:spPr>
          <a:xfrm>
            <a:off x="506226" y="618564"/>
            <a:ext cx="4566787" cy="5948115"/>
          </a:xfrm>
          <a:prstGeom prst="rect">
            <a:avLst/>
          </a:prstGeom>
        </p:spPr>
      </p:pic>
      <p:sp>
        <p:nvSpPr>
          <p:cNvPr id="10" name="TextBox 9">
            <a:extLst>
              <a:ext uri="{FF2B5EF4-FFF2-40B4-BE49-F238E27FC236}">
                <a16:creationId xmlns:a16="http://schemas.microsoft.com/office/drawing/2014/main" id="{E5B0C816-8CD7-7EFA-6B96-1A4E91DAF0F6}"/>
              </a:ext>
            </a:extLst>
          </p:cNvPr>
          <p:cNvSpPr txBox="1"/>
          <p:nvPr/>
        </p:nvSpPr>
        <p:spPr>
          <a:xfrm>
            <a:off x="5387789" y="1759404"/>
            <a:ext cx="3763742" cy="3970318"/>
          </a:xfrm>
          <a:prstGeom prst="rect">
            <a:avLst/>
          </a:prstGeom>
          <a:noFill/>
        </p:spPr>
        <p:txBody>
          <a:bodyPr wrap="square" rtlCol="0">
            <a:spAutoFit/>
          </a:bodyPr>
          <a:lstStyle/>
          <a:p>
            <a:r>
              <a:rPr lang="en-SG" sz="1800" dirty="0">
                <a:latin typeface="Century Gothic" panose="020B0502020202020204" pitchFamily="34" charset="0"/>
              </a:rPr>
              <a:t>“The oldest pottery excavated to date is 20,000 years old. This linkage to our ancient ancestors, likewise, connects the fate of our future generation to our current actions or inactions. Every single thing that we do today will eventually distil into our culture – the way we think, our work ethics, our expectations and interactions. We must do our very best.”</a:t>
            </a:r>
          </a:p>
          <a:p>
            <a:endParaRPr lang="en-SG" dirty="0">
              <a:latin typeface="Century Gothic" panose="020B0502020202020204" pitchFamily="34" charset="0"/>
            </a:endParaRPr>
          </a:p>
        </p:txBody>
      </p:sp>
    </p:spTree>
    <p:extLst>
      <p:ext uri="{BB962C8B-B14F-4D97-AF65-F5344CB8AC3E}">
        <p14:creationId xmlns:p14="http://schemas.microsoft.com/office/powerpoint/2010/main" val="29493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A47EACF-5C42-1DE8-831B-259A42D73A8D}"/>
              </a:ext>
            </a:extLst>
          </p:cNvPr>
          <p:cNvSpPr txBox="1">
            <a:spLocks/>
          </p:cNvSpPr>
          <p:nvPr/>
        </p:nvSpPr>
        <p:spPr>
          <a:xfrm>
            <a:off x="950259" y="1069121"/>
            <a:ext cx="8229600" cy="4426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Font typeface="Arial" panose="020B0604020202020204" pitchFamily="34" charset="0"/>
              <a:buNone/>
            </a:pPr>
            <a:r>
              <a:rPr lang="en-SG" sz="1200" dirty="0">
                <a:latin typeface="Century Gothic" panose="020B0502020202020204" pitchFamily="34" charset="0"/>
                <a:ea typeface="Calibri" panose="020F0502020204030204" pitchFamily="34" charset="0"/>
                <a:cs typeface="Calibri" panose="020F0502020204030204" pitchFamily="34" charset="0"/>
              </a:rPr>
              <a:t>Since he was a child, Rayn Leow has always shown an affinity for the arts. One of his fondest memories is playing with mud, which he dexterously sculpted into figurines. In secondary school, he joined the symphonic band, revelling in his role as a French horn player.</a:t>
            </a:r>
            <a:endParaRPr lang="en-SG" sz="1200" dirty="0">
              <a:latin typeface="Century Gothic" panose="020B0502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anose="020B0604020202020204" pitchFamily="34" charset="0"/>
              <a:buNone/>
            </a:pPr>
            <a:r>
              <a:rPr lang="en-SG" sz="1200" dirty="0">
                <a:latin typeface="Century Gothic" panose="020B0502020202020204" pitchFamily="34" charset="0"/>
                <a:ea typeface="Calibri" panose="020F0502020204030204" pitchFamily="34" charset="0"/>
                <a:cs typeface="Calibri" panose="020F0502020204030204" pitchFamily="34" charset="0"/>
              </a:rPr>
              <a:t>Despite his artistic leanings, at the fork of the road, Rayn pursued the science track and studied evolutionary biology in university. The work was humdrum. Wanting to be self-reliant when he returned, he became a combat engineer officer in the Singapore Armed Forces. Pottery, being a confluence of skills, sculpting and sensuality, was the autodidact’s creative outlet. Following his three-year army stint, he worked as a manager at his father’s construction business. Unbeknownst to him at the time, the Computer Aided Design (CAD) software knowledge he picked up while creating and amending construction drawings would later benefit him as a potter. </a:t>
            </a:r>
            <a:endParaRPr lang="en-SG" sz="1200" dirty="0">
              <a:latin typeface="Century Gothic" panose="020B0502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anose="020B0604020202020204" pitchFamily="34" charset="0"/>
              <a:buNone/>
            </a:pPr>
            <a:r>
              <a:rPr lang="en-SG" sz="1200" dirty="0">
                <a:latin typeface="Century Gothic" panose="020B0502020202020204" pitchFamily="34" charset="0"/>
                <a:ea typeface="Calibri" panose="020F0502020204030204" pitchFamily="34" charset="0"/>
                <a:cs typeface="Calibri" panose="020F0502020204030204" pitchFamily="34" charset="0"/>
              </a:rPr>
              <a:t>While he suppressed his true passion to continue earning a livelihood, it never faded. It took a tragedy of losing a very close friend to cancer to jolt him out of his rut. With a resolve not to waste his life anymore, in 2020, he carved his own path to set up Ceramication. His interwoven experiences give him a unique advantage. The scientist in him is at ease with mixing materials in their elemental forms. His CAD knowledge allows him to render intangible concepts into 3D perspectives of visible lines, shapes and shades. </a:t>
            </a:r>
            <a:endParaRPr lang="en-SG" sz="1200" dirty="0">
              <a:latin typeface="Century Gothic" panose="020B0502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anose="020B0604020202020204" pitchFamily="34" charset="0"/>
              <a:buNone/>
            </a:pPr>
            <a:r>
              <a:rPr lang="en-SG" sz="1200" dirty="0">
                <a:latin typeface="Century Gothic" panose="020B0502020202020204" pitchFamily="34" charset="0"/>
                <a:ea typeface="Calibri" panose="020F0502020204030204" pitchFamily="34" charset="0"/>
                <a:cs typeface="Calibri" panose="020F0502020204030204" pitchFamily="34" charset="0"/>
              </a:rPr>
              <a:t>Today, at Ceramication, even as he pays homage to the past, Rayn sets on defying conventions with his art.</a:t>
            </a:r>
            <a:endParaRPr lang="en-SG" sz="12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111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C0DB040-73FB-966C-E273-D1E7D926576B}"/>
              </a:ext>
            </a:extLst>
          </p:cNvPr>
          <p:cNvPicPr>
            <a:picLocks noChangeAspect="1"/>
          </p:cNvPicPr>
          <p:nvPr/>
        </p:nvPicPr>
        <p:blipFill rotWithShape="1">
          <a:blip r:embed="rId2" cstate="print">
            <a:alphaModFix amt="26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t="31445" b="13165"/>
          <a:stretch/>
        </p:blipFill>
        <p:spPr bwMode="auto">
          <a:xfrm>
            <a:off x="0" y="0"/>
            <a:ext cx="9906000" cy="6858000"/>
          </a:xfrm>
          <a:prstGeom prst="rect">
            <a:avLst/>
          </a:prstGeom>
          <a:noFill/>
          <a:ln>
            <a:noFill/>
          </a:ln>
        </p:spPr>
      </p:pic>
      <p:sp>
        <p:nvSpPr>
          <p:cNvPr id="9" name="TextBox 8">
            <a:extLst>
              <a:ext uri="{FF2B5EF4-FFF2-40B4-BE49-F238E27FC236}">
                <a16:creationId xmlns:a16="http://schemas.microsoft.com/office/drawing/2014/main" id="{7FC1624B-9CBF-EB24-4575-2BC5BB436BF5}"/>
              </a:ext>
            </a:extLst>
          </p:cNvPr>
          <p:cNvSpPr txBox="1"/>
          <p:nvPr/>
        </p:nvSpPr>
        <p:spPr>
          <a:xfrm>
            <a:off x="751635" y="658833"/>
            <a:ext cx="4201365" cy="2938177"/>
          </a:xfrm>
          <a:prstGeom prst="rect">
            <a:avLst/>
          </a:prstGeom>
          <a:noFill/>
        </p:spPr>
        <p:txBody>
          <a:bodyPr wrap="square">
            <a:spAutoFit/>
          </a:bodyPr>
          <a:lstStyle/>
          <a:p>
            <a:pPr algn="just">
              <a:lnSpc>
                <a:spcPct val="107000"/>
              </a:lnSpc>
              <a:spcAft>
                <a:spcPts val="800"/>
              </a:spcAft>
            </a:pPr>
            <a:r>
              <a:rPr lang="en-SG" sz="2400" b="1" u="sng" dirty="0">
                <a:effectLst/>
                <a:latin typeface="Century Gothic" panose="020B0502020202020204" pitchFamily="34" charset="0"/>
                <a:ea typeface="Calibri" panose="020F0502020204030204" pitchFamily="34" charset="0"/>
                <a:cs typeface="Calibri" panose="020F0502020204030204" pitchFamily="34" charset="0"/>
              </a:rPr>
              <a:t>Mission </a:t>
            </a:r>
            <a:endParaRPr lang="en-SG"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SG" sz="1800" dirty="0">
                <a:effectLst/>
                <a:latin typeface="Century Gothic" panose="020B0502020202020204" pitchFamily="34" charset="0"/>
                <a:ea typeface="Calibri" panose="020F0502020204030204" pitchFamily="34" charset="0"/>
                <a:cs typeface="Calibri" panose="020F0502020204030204" pitchFamily="34" charset="0"/>
              </a:rPr>
              <a:t>The record-keeping tradition of ceramics has played a vital role in helping us understand humanity throughout the ages. We aim to build upon Singapore’s cultural history by creating ceramics that will inspire Singaporeans for generations to come.</a:t>
            </a:r>
            <a:endParaRPr lang="en-SG"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1486B5A-75BD-7DE3-F6D2-28BCCE10E732}"/>
              </a:ext>
            </a:extLst>
          </p:cNvPr>
          <p:cNvSpPr txBox="1"/>
          <p:nvPr/>
        </p:nvSpPr>
        <p:spPr>
          <a:xfrm>
            <a:off x="751635" y="4084225"/>
            <a:ext cx="4333875" cy="2049279"/>
          </a:xfrm>
          <a:prstGeom prst="rect">
            <a:avLst/>
          </a:prstGeom>
          <a:noFill/>
        </p:spPr>
        <p:txBody>
          <a:bodyPr wrap="square">
            <a:spAutoFit/>
          </a:bodyPr>
          <a:lstStyle/>
          <a:p>
            <a:pPr>
              <a:lnSpc>
                <a:spcPct val="107000"/>
              </a:lnSpc>
              <a:spcAft>
                <a:spcPts val="800"/>
              </a:spcAft>
            </a:pPr>
            <a:r>
              <a:rPr lang="en-SG" sz="1600" b="1" u="sng" dirty="0">
                <a:effectLst/>
                <a:latin typeface="Century Gothic" panose="020B0502020202020204" pitchFamily="34" charset="0"/>
                <a:ea typeface="Calibri" panose="020F0502020204030204" pitchFamily="34" charset="0"/>
                <a:cs typeface="Calibri" panose="020F0502020204030204" pitchFamily="34" charset="0"/>
              </a:rPr>
              <a:t>Vision</a:t>
            </a:r>
            <a:endParaRPr lang="en-SG" sz="16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SG" sz="1600" dirty="0">
                <a:effectLst/>
                <a:latin typeface="Century Gothic" panose="020B0502020202020204" pitchFamily="34" charset="0"/>
                <a:ea typeface="Calibri" panose="020F0502020204030204" pitchFamily="34" charset="0"/>
                <a:cs typeface="Calibri" panose="020F0502020204030204" pitchFamily="34" charset="0"/>
              </a:rPr>
              <a:t>We envision a world surrounded by beauty and harmony, where all </a:t>
            </a:r>
            <a:r>
              <a:rPr lang="en-SG" sz="1600" dirty="0">
                <a:latin typeface="Century Gothic" panose="020B0502020202020204" pitchFamily="34" charset="0"/>
                <a:ea typeface="Calibri" panose="020F0502020204030204" pitchFamily="34" charset="0"/>
                <a:cs typeface="Calibri" panose="020F0502020204030204" pitchFamily="34" charset="0"/>
              </a:rPr>
              <a:t>i</a:t>
            </a:r>
            <a:r>
              <a:rPr lang="en-SG" sz="1600" dirty="0">
                <a:effectLst/>
                <a:latin typeface="Century Gothic" panose="020B0502020202020204" pitchFamily="34" charset="0"/>
                <a:ea typeface="Calibri" panose="020F0502020204030204" pitchFamily="34" charset="0"/>
                <a:cs typeface="Calibri" panose="020F0502020204030204" pitchFamily="34" charset="0"/>
              </a:rPr>
              <a:t>ndividuals</a:t>
            </a:r>
            <a:r>
              <a:rPr lang="en-SG" sz="1600" i="1" dirty="0">
                <a:effectLst/>
                <a:latin typeface="Century Gothic" panose="020B0502020202020204" pitchFamily="34" charset="0"/>
                <a:ea typeface="Calibri" panose="020F0502020204030204" pitchFamily="34" charset="0"/>
                <a:cs typeface="Calibri" panose="020F0502020204030204" pitchFamily="34" charset="0"/>
              </a:rPr>
              <a:t> </a:t>
            </a:r>
            <a:r>
              <a:rPr lang="en-SG" sz="1600" dirty="0">
                <a:effectLst/>
                <a:latin typeface="Century Gothic" panose="020B0502020202020204" pitchFamily="34" charset="0"/>
                <a:ea typeface="Calibri" panose="020F0502020204030204" pitchFamily="34" charset="0"/>
                <a:cs typeface="Calibri" panose="020F0502020204030204" pitchFamily="34" charset="0"/>
              </a:rPr>
              <a:t>are respected for who we are and how we choose to live our best lives. Every object is a work of art, useful and meaningful</a:t>
            </a:r>
            <a:r>
              <a:rPr lang="en-SG" sz="1800" dirty="0">
                <a:effectLst/>
                <a:latin typeface="Century Gothic" panose="020B0502020202020204" pitchFamily="34" charset="0"/>
                <a:ea typeface="Calibri" panose="020F0502020204030204" pitchFamily="34" charset="0"/>
                <a:cs typeface="Calibri" panose="020F0502020204030204" pitchFamily="34" charset="0"/>
              </a:rPr>
              <a:t>. </a:t>
            </a:r>
            <a:endParaRPr lang="en-SG"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1895B51-704C-DA95-BE05-7C317D53A8FD}"/>
              </a:ext>
            </a:extLst>
          </p:cNvPr>
          <p:cNvSpPr txBox="1"/>
          <p:nvPr/>
        </p:nvSpPr>
        <p:spPr>
          <a:xfrm>
            <a:off x="5637679" y="658833"/>
            <a:ext cx="3286125" cy="4424545"/>
          </a:xfrm>
          <a:prstGeom prst="rect">
            <a:avLst/>
          </a:prstGeom>
          <a:noFill/>
        </p:spPr>
        <p:txBody>
          <a:bodyPr wrap="square">
            <a:spAutoFit/>
          </a:bodyPr>
          <a:lstStyle/>
          <a:p>
            <a:pPr>
              <a:lnSpc>
                <a:spcPct val="107000"/>
              </a:lnSpc>
              <a:spcAft>
                <a:spcPts val="800"/>
              </a:spcAft>
            </a:pPr>
            <a:r>
              <a:rPr lang="en-SG" sz="2000" b="1" u="sng" dirty="0">
                <a:effectLst/>
                <a:latin typeface="Century Gothic" panose="020B0502020202020204" pitchFamily="34" charset="0"/>
                <a:ea typeface="Calibri" panose="020F0502020204030204" pitchFamily="34" charset="0"/>
                <a:cs typeface="Calibri" panose="020F0502020204030204" pitchFamily="34" charset="0"/>
              </a:rPr>
              <a:t>Values</a:t>
            </a:r>
            <a:endParaRPr lang="en-SG" sz="20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pPr>
            <a:r>
              <a:rPr lang="en-SG" sz="1400" b="1" dirty="0">
                <a:effectLst/>
                <a:latin typeface="Century Gothic" panose="020B0502020202020204" pitchFamily="34" charset="0"/>
                <a:ea typeface="Calibri" panose="020F0502020204030204" pitchFamily="34" charset="0"/>
                <a:cs typeface="Calibri" panose="020F0502020204030204" pitchFamily="34" charset="0"/>
              </a:rPr>
              <a:t>Safety is the most basic form of human rights</a:t>
            </a:r>
          </a:p>
          <a:p>
            <a:pPr lvl="0">
              <a:lnSpc>
                <a:spcPct val="107000"/>
              </a:lnSpc>
            </a:pPr>
            <a:endParaRPr lang="en-SG"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pPr>
            <a:r>
              <a:rPr lang="en-SG" sz="1400" b="1" dirty="0">
                <a:effectLst/>
                <a:latin typeface="Century Gothic" panose="020B0502020202020204" pitchFamily="34" charset="0"/>
                <a:ea typeface="Calibri" panose="020F0502020204030204" pitchFamily="34" charset="0"/>
                <a:cs typeface="Calibri" panose="020F0502020204030204" pitchFamily="34" charset="0"/>
              </a:rPr>
              <a:t>Diversity is the engine of evolution</a:t>
            </a:r>
          </a:p>
          <a:p>
            <a:pPr lvl="0">
              <a:lnSpc>
                <a:spcPct val="107000"/>
              </a:lnSpc>
            </a:pPr>
            <a:endParaRPr lang="en-SG"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pPr>
            <a:r>
              <a:rPr lang="en-SG" sz="1400" b="1" dirty="0">
                <a:effectLst/>
                <a:latin typeface="Century Gothic" panose="020B0502020202020204" pitchFamily="34" charset="0"/>
                <a:ea typeface="Calibri" panose="020F0502020204030204" pitchFamily="34" charset="0"/>
                <a:cs typeface="Calibri" panose="020F0502020204030204" pitchFamily="34" charset="0"/>
              </a:rPr>
              <a:t>What nature gave, humans must nurture</a:t>
            </a:r>
          </a:p>
          <a:p>
            <a:pPr lvl="0">
              <a:lnSpc>
                <a:spcPct val="107000"/>
              </a:lnSpc>
            </a:pPr>
            <a:endParaRPr lang="en-SG"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pPr>
            <a:r>
              <a:rPr lang="en-SG" sz="1400" b="1" dirty="0">
                <a:effectLst/>
                <a:latin typeface="Century Gothic" panose="020B0502020202020204" pitchFamily="34" charset="0"/>
                <a:ea typeface="Calibri" panose="020F0502020204030204" pitchFamily="34" charset="0"/>
                <a:cs typeface="Calibri" panose="020F0502020204030204" pitchFamily="34" charset="0"/>
              </a:rPr>
              <a:t>Utilise technology to unlock human potential</a:t>
            </a:r>
          </a:p>
          <a:p>
            <a:pPr lvl="0">
              <a:lnSpc>
                <a:spcPct val="107000"/>
              </a:lnSpc>
            </a:pPr>
            <a:endParaRPr lang="en-SG"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pPr>
            <a:r>
              <a:rPr lang="en-SG" sz="1400" b="1" dirty="0">
                <a:effectLst/>
                <a:latin typeface="Century Gothic" panose="020B0502020202020204" pitchFamily="34" charset="0"/>
                <a:ea typeface="Calibri" panose="020F0502020204030204" pitchFamily="34" charset="0"/>
                <a:cs typeface="Calibri" panose="020F0502020204030204" pitchFamily="34" charset="0"/>
              </a:rPr>
              <a:t>Produce designs that pay homage to the past</a:t>
            </a:r>
          </a:p>
          <a:p>
            <a:pPr lvl="0">
              <a:lnSpc>
                <a:spcPct val="107000"/>
              </a:lnSpc>
            </a:pPr>
            <a:endParaRPr lang="en-SG"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SG" sz="1400" b="1" dirty="0">
                <a:effectLst/>
                <a:latin typeface="Century Gothic" panose="020B0502020202020204" pitchFamily="34" charset="0"/>
                <a:ea typeface="Calibri" panose="020F0502020204030204" pitchFamily="34" charset="0"/>
                <a:cs typeface="Calibri" panose="020F0502020204030204" pitchFamily="34" charset="0"/>
              </a:rPr>
              <a:t>Combine technology and design to achieve quality that will stay relevant in the future</a:t>
            </a:r>
            <a:endParaRPr lang="en-SG" sz="1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62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6EC0-8B5D-4ED2-E02B-A7645B8B7F4F}"/>
              </a:ext>
            </a:extLst>
          </p:cNvPr>
          <p:cNvSpPr>
            <a:spLocks noGrp="1"/>
          </p:cNvSpPr>
          <p:nvPr>
            <p:ph type="title"/>
          </p:nvPr>
        </p:nvSpPr>
        <p:spPr>
          <a:xfrm>
            <a:off x="4758283" y="433092"/>
            <a:ext cx="3514444" cy="556883"/>
          </a:xfrm>
        </p:spPr>
        <p:txBody>
          <a:bodyPr>
            <a:normAutofit/>
          </a:bodyPr>
          <a:lstStyle/>
          <a:p>
            <a:r>
              <a:rPr lang="en-US" sz="2800" dirty="0">
                <a:latin typeface="Century Gothic" panose="020B0502020202020204" pitchFamily="34" charset="0"/>
              </a:rPr>
              <a:t>Our </a:t>
            </a:r>
            <a:r>
              <a:rPr lang="en-US" sz="2800" b="1" dirty="0">
                <a:latin typeface="Century Gothic" panose="020B0502020202020204" pitchFamily="34" charset="0"/>
              </a:rPr>
              <a:t>Materials</a:t>
            </a:r>
            <a:endParaRPr lang="en-SG" sz="28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EDE05391-E43A-902D-313B-D9A3190FF7AC}"/>
              </a:ext>
            </a:extLst>
          </p:cNvPr>
          <p:cNvSpPr>
            <a:spLocks noGrp="1"/>
          </p:cNvSpPr>
          <p:nvPr>
            <p:ph idx="1"/>
          </p:nvPr>
        </p:nvSpPr>
        <p:spPr>
          <a:xfrm>
            <a:off x="4632777" y="1076480"/>
            <a:ext cx="4775583" cy="879896"/>
          </a:xfrm>
        </p:spPr>
        <p:txBody>
          <a:bodyPr>
            <a:noAutofit/>
          </a:bodyPr>
          <a:lstStyle/>
          <a:p>
            <a:pPr marL="0" indent="0" algn="just">
              <a:lnSpc>
                <a:spcPct val="107000"/>
              </a:lnSpc>
              <a:spcAft>
                <a:spcPts val="800"/>
              </a:spcAft>
              <a:buNone/>
            </a:pPr>
            <a:r>
              <a:rPr lang="en-SG" sz="1200" dirty="0">
                <a:effectLst/>
                <a:latin typeface="Century Gothic" panose="020B0502020202020204" pitchFamily="34" charset="0"/>
                <a:ea typeface="Calibri" panose="020F0502020204030204" pitchFamily="34" charset="0"/>
                <a:cs typeface="Calibri" panose="020F0502020204030204" pitchFamily="34" charset="0"/>
              </a:rPr>
              <a:t>Rayn approaches pottery making with a highly methodical mind</a:t>
            </a:r>
            <a:r>
              <a:rPr lang="en-SG" sz="1200" dirty="0">
                <a:latin typeface="Century Gothic" panose="020B0502020202020204" pitchFamily="34" charset="0"/>
                <a:ea typeface="Calibri" panose="020F0502020204030204" pitchFamily="34" charset="0"/>
                <a:cs typeface="Calibri" panose="020F0502020204030204" pitchFamily="34" charset="0"/>
              </a:rPr>
              <a:t>. </a:t>
            </a:r>
            <a:r>
              <a:rPr lang="en-SG" sz="1200" dirty="0">
                <a:effectLst/>
                <a:latin typeface="Century Gothic" panose="020B0502020202020204" pitchFamily="34" charset="0"/>
                <a:ea typeface="Calibri" panose="020F0502020204030204" pitchFamily="34" charset="0"/>
                <a:cs typeface="Calibri" panose="020F0502020204030204" pitchFamily="34" charset="0"/>
              </a:rPr>
              <a:t>To make each Ceramication piece, he uses premium-grade materials sourced from all over the world. The materials are mixed to form liquified clay called slip.</a:t>
            </a:r>
            <a:endParaRPr lang="en-SG" sz="12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0C53F86-3349-7905-457A-4A2F3CDAE50B}"/>
              </a:ext>
            </a:extLst>
          </p:cNvPr>
          <p:cNvPicPr>
            <a:picLocks noChangeAspect="1"/>
          </p:cNvPicPr>
          <p:nvPr/>
        </p:nvPicPr>
        <p:blipFill>
          <a:blip r:embed="rId3"/>
          <a:stretch>
            <a:fillRect/>
          </a:stretch>
        </p:blipFill>
        <p:spPr>
          <a:xfrm>
            <a:off x="383141" y="433092"/>
            <a:ext cx="4094758" cy="2684486"/>
          </a:xfrm>
          <a:prstGeom prst="rect">
            <a:avLst/>
          </a:prstGeom>
        </p:spPr>
      </p:pic>
      <p:pic>
        <p:nvPicPr>
          <p:cNvPr id="6" name="Picture 5" descr="A picture containing person, hand, orange&#10;&#10;Description automatically generated">
            <a:extLst>
              <a:ext uri="{FF2B5EF4-FFF2-40B4-BE49-F238E27FC236}">
                <a16:creationId xmlns:a16="http://schemas.microsoft.com/office/drawing/2014/main" id="{5A3CD9D3-A60B-C1AF-0E84-D677536FE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050"/>
          <a:stretch/>
        </p:blipFill>
        <p:spPr>
          <a:xfrm>
            <a:off x="383141" y="3241737"/>
            <a:ext cx="4094758" cy="3242420"/>
          </a:xfrm>
          <a:prstGeom prst="rect">
            <a:avLst/>
          </a:prstGeom>
        </p:spPr>
      </p:pic>
      <p:sp>
        <p:nvSpPr>
          <p:cNvPr id="4" name="TextBox 3">
            <a:extLst>
              <a:ext uri="{FF2B5EF4-FFF2-40B4-BE49-F238E27FC236}">
                <a16:creationId xmlns:a16="http://schemas.microsoft.com/office/drawing/2014/main" id="{5C767669-DA4A-0F46-509C-A3409B5D18FA}"/>
              </a:ext>
            </a:extLst>
          </p:cNvPr>
          <p:cNvSpPr txBox="1"/>
          <p:nvPr/>
        </p:nvSpPr>
        <p:spPr>
          <a:xfrm>
            <a:off x="4567915" y="3623374"/>
            <a:ext cx="4775583" cy="2648417"/>
          </a:xfrm>
          <a:prstGeom prst="rect">
            <a:avLst/>
          </a:prstGeom>
          <a:noFill/>
        </p:spPr>
        <p:txBody>
          <a:bodyPr wrap="square" rtlCol="0">
            <a:spAutoFit/>
          </a:bodyPr>
          <a:lstStyle/>
          <a:p>
            <a:pPr lvl="0" algn="just">
              <a:lnSpc>
                <a:spcPct val="107000"/>
              </a:lnSpc>
            </a:pPr>
            <a:r>
              <a:rPr lang="en-SG" sz="1200" dirty="0">
                <a:effectLst/>
                <a:latin typeface="Century Gothic" panose="020B0502020202020204" pitchFamily="34" charset="0"/>
                <a:ea typeface="Calibri" panose="020F0502020204030204" pitchFamily="34" charset="0"/>
                <a:cs typeface="Calibri" panose="020F0502020204030204" pitchFamily="34" charset="0"/>
              </a:rPr>
              <a:t>Clay – New Zealand Halloysite</a:t>
            </a:r>
            <a:r>
              <a:rPr lang="en-SG" sz="1200" dirty="0">
                <a:latin typeface="Century Gothic" panose="020B0502020202020204" pitchFamily="34" charset="0"/>
                <a:ea typeface="Calibri" panose="020F0502020204030204" pitchFamily="34" charset="0"/>
                <a:cs typeface="Calibri" panose="020F0502020204030204" pitchFamily="34" charset="0"/>
              </a:rPr>
              <a:t>. This halloysite is rare, dear and the purest in the world. Mined </a:t>
            </a:r>
            <a:r>
              <a:rPr lang="en-SG" sz="1200" dirty="0">
                <a:effectLst/>
                <a:latin typeface="Century Gothic" panose="020B0502020202020204" pitchFamily="34" charset="0"/>
                <a:ea typeface="Calibri" panose="020F0502020204030204" pitchFamily="34" charset="0"/>
                <a:cs typeface="Calibri" panose="020F0502020204030204" pitchFamily="34" charset="0"/>
              </a:rPr>
              <a:t>from </a:t>
            </a:r>
            <a:r>
              <a:rPr lang="en-SG" sz="1200" dirty="0" err="1">
                <a:latin typeface="Century Gothic" panose="020B0502020202020204" pitchFamily="34" charset="0"/>
                <a:ea typeface="Calibri" panose="020F0502020204030204" pitchFamily="34" charset="0"/>
                <a:cs typeface="Calibri" panose="020F0502020204030204" pitchFamily="34" charset="0"/>
              </a:rPr>
              <a:t>Matauri</a:t>
            </a:r>
            <a:r>
              <a:rPr lang="en-SG" sz="1200" dirty="0">
                <a:latin typeface="Century Gothic" panose="020B0502020202020204" pitchFamily="34" charset="0"/>
                <a:ea typeface="Calibri" panose="020F0502020204030204" pitchFamily="34" charset="0"/>
                <a:cs typeface="Calibri" panose="020F0502020204030204" pitchFamily="34" charset="0"/>
              </a:rPr>
              <a:t> Bay </a:t>
            </a:r>
            <a:r>
              <a:rPr lang="en-SG" sz="1200" dirty="0">
                <a:effectLst/>
                <a:latin typeface="Century Gothic" panose="020B0502020202020204" pitchFamily="34" charset="0"/>
                <a:ea typeface="Calibri" panose="020F0502020204030204" pitchFamily="34" charset="0"/>
                <a:cs typeface="Calibri" panose="020F0502020204030204" pitchFamily="34" charset="0"/>
              </a:rPr>
              <a:t>in the north island of New Zealand, it is selected for its extremely low iron and titanium contents, which give its whiteness and translucence. Its tubular structure also makes it ideal for the slipcasting technique.</a:t>
            </a:r>
            <a:endParaRPr lang="en-SG" sz="1200"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7000"/>
              </a:lnSpc>
            </a:pPr>
            <a:endParaRPr lang="en-SG" sz="12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pPr>
            <a:r>
              <a:rPr lang="en-SG" sz="1200" dirty="0">
                <a:latin typeface="Century Gothic" panose="020B0502020202020204" pitchFamily="34" charset="0"/>
                <a:ea typeface="Calibri" panose="020F0502020204030204" pitchFamily="34" charset="0"/>
                <a:cs typeface="Calibri" panose="020F0502020204030204" pitchFamily="34" charset="0"/>
              </a:rPr>
              <a:t>Flux – Canadian Nepheline Syenite. It is selected for its lower melting point in comparison with traditional feldspar, which allows maturation of the clay body at lower temperatures. This minimises </a:t>
            </a:r>
            <a:r>
              <a:rPr lang="en-SG" sz="1200" dirty="0" err="1">
                <a:latin typeface="Century Gothic" panose="020B0502020202020204" pitchFamily="34" charset="0"/>
                <a:ea typeface="Calibri" panose="020F0502020204030204" pitchFamily="34" charset="0"/>
                <a:cs typeface="Calibri" panose="020F0502020204030204" pitchFamily="34" charset="0"/>
              </a:rPr>
              <a:t>Ceramication’s</a:t>
            </a:r>
            <a:r>
              <a:rPr lang="en-SG" sz="1200" dirty="0">
                <a:latin typeface="Century Gothic" panose="020B0502020202020204" pitchFamily="34" charset="0"/>
                <a:ea typeface="Calibri" panose="020F0502020204030204" pitchFamily="34" charset="0"/>
                <a:cs typeface="Calibri" panose="020F0502020204030204" pitchFamily="34" charset="0"/>
              </a:rPr>
              <a:t> carbon footprint via reduced electricity usage and rate of equipment wear.</a:t>
            </a:r>
          </a:p>
          <a:p>
            <a:pPr algn="just"/>
            <a:endParaRPr lang="en-SG" sz="1200" dirty="0">
              <a:latin typeface="Century Gothic" panose="020B0502020202020204" pitchFamily="34" charset="0"/>
            </a:endParaRPr>
          </a:p>
        </p:txBody>
      </p:sp>
      <p:sp>
        <p:nvSpPr>
          <p:cNvPr id="7" name="TextBox 6">
            <a:extLst>
              <a:ext uri="{FF2B5EF4-FFF2-40B4-BE49-F238E27FC236}">
                <a16:creationId xmlns:a16="http://schemas.microsoft.com/office/drawing/2014/main" id="{9A30349A-B64A-F894-22EB-3E0C8B6B486F}"/>
              </a:ext>
            </a:extLst>
          </p:cNvPr>
          <p:cNvSpPr txBox="1"/>
          <p:nvPr/>
        </p:nvSpPr>
        <p:spPr>
          <a:xfrm>
            <a:off x="4632777" y="2101915"/>
            <a:ext cx="4645861" cy="1015663"/>
          </a:xfrm>
          <a:prstGeom prst="rect">
            <a:avLst/>
          </a:prstGeom>
          <a:noFill/>
        </p:spPr>
        <p:txBody>
          <a:bodyPr wrap="square" rtlCol="0">
            <a:spAutoFit/>
          </a:bodyPr>
          <a:lstStyle/>
          <a:p>
            <a:r>
              <a:rPr lang="en-US" sz="1200" i="1" dirty="0">
                <a:latin typeface="Century Gothic" panose="020B0502020202020204" pitchFamily="34" charset="0"/>
              </a:rPr>
              <a:t>‘Safety is the most basic form of human rights’</a:t>
            </a:r>
          </a:p>
          <a:p>
            <a:endParaRPr lang="en-US" sz="1200" i="1" dirty="0">
              <a:latin typeface="Century Gothic" panose="020B0502020202020204" pitchFamily="34" charset="0"/>
            </a:endParaRPr>
          </a:p>
          <a:p>
            <a:r>
              <a:rPr lang="en-US" sz="1200" dirty="0">
                <a:latin typeface="Century Gothic" panose="020B0502020202020204" pitchFamily="34" charset="0"/>
              </a:rPr>
              <a:t>Having total control over his materials allows Rayn the confidence to market his products as lead free, food safe and socially responsible.</a:t>
            </a:r>
            <a:endParaRPr lang="en-SG" sz="1200" dirty="0">
              <a:latin typeface="Century Gothic" panose="020B0502020202020204" pitchFamily="34" charset="0"/>
            </a:endParaRPr>
          </a:p>
        </p:txBody>
      </p:sp>
    </p:spTree>
    <p:extLst>
      <p:ext uri="{BB962C8B-B14F-4D97-AF65-F5344CB8AC3E}">
        <p14:creationId xmlns:p14="http://schemas.microsoft.com/office/powerpoint/2010/main" val="231507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6EC0-8B5D-4ED2-E02B-A7645B8B7F4F}"/>
              </a:ext>
            </a:extLst>
          </p:cNvPr>
          <p:cNvSpPr>
            <a:spLocks noGrp="1"/>
          </p:cNvSpPr>
          <p:nvPr>
            <p:ph type="title"/>
          </p:nvPr>
        </p:nvSpPr>
        <p:spPr>
          <a:xfrm>
            <a:off x="339974" y="348090"/>
            <a:ext cx="8543925" cy="1166945"/>
          </a:xfrm>
        </p:spPr>
        <p:txBody>
          <a:bodyPr>
            <a:normAutofit/>
          </a:bodyPr>
          <a:lstStyle/>
          <a:p>
            <a:r>
              <a:rPr lang="en-US" sz="2000" dirty="0">
                <a:latin typeface="Century Gothic" panose="020B0502020202020204" pitchFamily="34" charset="0"/>
              </a:rPr>
              <a:t>Our </a:t>
            </a:r>
            <a:br>
              <a:rPr lang="en-US" sz="2000" dirty="0">
                <a:latin typeface="Century Gothic" panose="020B0502020202020204" pitchFamily="34" charset="0"/>
              </a:rPr>
            </a:br>
            <a:r>
              <a:rPr lang="en-US" sz="3200" b="1" dirty="0">
                <a:latin typeface="Century Gothic" panose="020B0502020202020204" pitchFamily="34" charset="0"/>
              </a:rPr>
              <a:t>Forming Technique </a:t>
            </a:r>
            <a:br>
              <a:rPr lang="en-US" sz="2400" b="1" dirty="0">
                <a:latin typeface="Century Gothic" panose="020B0502020202020204" pitchFamily="34" charset="0"/>
              </a:rPr>
            </a:br>
            <a:r>
              <a:rPr lang="en-US" sz="2000" dirty="0">
                <a:latin typeface="Century Gothic" panose="020B0502020202020204" pitchFamily="34" charset="0"/>
              </a:rPr>
              <a:t>Slipcasting</a:t>
            </a:r>
            <a:endParaRPr lang="en-SG" sz="20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EDE05391-E43A-902D-313B-D9A3190FF7AC}"/>
              </a:ext>
            </a:extLst>
          </p:cNvPr>
          <p:cNvSpPr>
            <a:spLocks noGrp="1"/>
          </p:cNvSpPr>
          <p:nvPr>
            <p:ph idx="1"/>
          </p:nvPr>
        </p:nvSpPr>
        <p:spPr>
          <a:xfrm>
            <a:off x="3407305" y="4157950"/>
            <a:ext cx="2982764" cy="1709634"/>
          </a:xfrm>
        </p:spPr>
        <p:txBody>
          <a:bodyPr>
            <a:normAutofit/>
          </a:bodyPr>
          <a:lstStyle/>
          <a:p>
            <a:pPr marL="0" indent="0" algn="just">
              <a:buNone/>
            </a:pPr>
            <a:r>
              <a:rPr lang="en-SG" sz="1200" dirty="0">
                <a:latin typeface="Century Gothic" panose="020B0502020202020204" pitchFamily="34" charset="0"/>
                <a:ea typeface="Calibri" panose="020F0502020204030204" pitchFamily="34" charset="0"/>
              </a:rPr>
              <a:t>What began as a practical need transformed into a means of fulfilling his artistic vision. As a potter who started on the wheel, Rayn is able to break from making round forms using the slipcasting technique.</a:t>
            </a:r>
          </a:p>
        </p:txBody>
      </p:sp>
      <p:pic>
        <p:nvPicPr>
          <p:cNvPr id="7" name="Picture 6">
            <a:extLst>
              <a:ext uri="{FF2B5EF4-FFF2-40B4-BE49-F238E27FC236}">
                <a16:creationId xmlns:a16="http://schemas.microsoft.com/office/drawing/2014/main" id="{7672DF42-287A-22DE-B4BB-5A3759559770}"/>
              </a:ext>
            </a:extLst>
          </p:cNvPr>
          <p:cNvPicPr>
            <a:picLocks noChangeAspect="1"/>
          </p:cNvPicPr>
          <p:nvPr/>
        </p:nvPicPr>
        <p:blipFill>
          <a:blip r:embed="rId2"/>
          <a:stretch>
            <a:fillRect/>
          </a:stretch>
        </p:blipFill>
        <p:spPr>
          <a:xfrm>
            <a:off x="3407305" y="1686159"/>
            <a:ext cx="3091389" cy="2400593"/>
          </a:xfrm>
          <a:prstGeom prst="rect">
            <a:avLst/>
          </a:prstGeom>
        </p:spPr>
      </p:pic>
      <p:sp>
        <p:nvSpPr>
          <p:cNvPr id="9" name="TextBox 8">
            <a:extLst>
              <a:ext uri="{FF2B5EF4-FFF2-40B4-BE49-F238E27FC236}">
                <a16:creationId xmlns:a16="http://schemas.microsoft.com/office/drawing/2014/main" id="{57E586D2-AEB1-8D1F-B60E-56DAA1B6AFA3}"/>
              </a:ext>
            </a:extLst>
          </p:cNvPr>
          <p:cNvSpPr txBox="1"/>
          <p:nvPr/>
        </p:nvSpPr>
        <p:spPr>
          <a:xfrm>
            <a:off x="6498694" y="4125897"/>
            <a:ext cx="3221149" cy="2492990"/>
          </a:xfrm>
          <a:prstGeom prst="rect">
            <a:avLst/>
          </a:prstGeom>
          <a:noFill/>
        </p:spPr>
        <p:txBody>
          <a:bodyPr wrap="square">
            <a:spAutoFit/>
          </a:bodyPr>
          <a:lstStyle/>
          <a:p>
            <a:r>
              <a:rPr lang="en-SG" sz="1200" dirty="0">
                <a:effectLst/>
                <a:latin typeface="Century Gothic" panose="020B0502020202020204" pitchFamily="34" charset="0"/>
                <a:ea typeface="Times New Roman" panose="02020603050405020304" pitchFamily="18" charset="0"/>
              </a:rPr>
              <a:t>When slip is poured into a mould made of gypsum plaster, water molecules in the clay body start to move past other components and into the pores of the gypsum plaster via capillary action. The other solid components, however, are too big to enter the pores and are deposited at the surface of the mould. A clay skin layer gradually builds up, conforming to the inner shape and contours of the mould. </a:t>
            </a:r>
            <a:r>
              <a:rPr lang="en-SG" sz="1200" dirty="0">
                <a:latin typeface="Century Gothic" panose="020B0502020202020204" pitchFamily="34" charset="0"/>
                <a:ea typeface="Times New Roman" panose="02020603050405020304" pitchFamily="18" charset="0"/>
              </a:rPr>
              <a:t>The longer the slip is held in the mould, the thicker the ware.</a:t>
            </a:r>
            <a:endParaRPr lang="en-SG" sz="1200" dirty="0">
              <a:latin typeface="Century Gothic" panose="020B0502020202020204" pitchFamily="34" charset="0"/>
            </a:endParaRPr>
          </a:p>
        </p:txBody>
      </p:sp>
      <p:sp>
        <p:nvSpPr>
          <p:cNvPr id="10" name="TextBox 9">
            <a:extLst>
              <a:ext uri="{FF2B5EF4-FFF2-40B4-BE49-F238E27FC236}">
                <a16:creationId xmlns:a16="http://schemas.microsoft.com/office/drawing/2014/main" id="{EE5CAB66-5481-2264-50E6-856F51B12596}"/>
              </a:ext>
            </a:extLst>
          </p:cNvPr>
          <p:cNvSpPr txBox="1"/>
          <p:nvPr/>
        </p:nvSpPr>
        <p:spPr>
          <a:xfrm>
            <a:off x="342076" y="4125897"/>
            <a:ext cx="2952424" cy="1200329"/>
          </a:xfrm>
          <a:prstGeom prst="rect">
            <a:avLst/>
          </a:prstGeom>
          <a:noFill/>
        </p:spPr>
        <p:txBody>
          <a:bodyPr wrap="square" rtlCol="0">
            <a:spAutoFit/>
          </a:bodyPr>
          <a:lstStyle/>
          <a:p>
            <a:r>
              <a:rPr lang="en-SG" sz="1200" dirty="0">
                <a:effectLst/>
                <a:latin typeface="Century Gothic" panose="020B0502020202020204" pitchFamily="34" charset="0"/>
                <a:ea typeface="Calibri" panose="020F0502020204030204" pitchFamily="34" charset="0"/>
              </a:rPr>
              <a:t>Rayn’s quest to perfect his glazes entailed innumerable tests. Needing to create a multitude of test pieces quickly and efficiently, he turned to </a:t>
            </a:r>
            <a:r>
              <a:rPr lang="en-SG" sz="1200" dirty="0" err="1">
                <a:effectLst/>
                <a:latin typeface="Century Gothic" panose="020B0502020202020204" pitchFamily="34" charset="0"/>
                <a:ea typeface="Calibri" panose="020F0502020204030204" pitchFamily="34" charset="0"/>
              </a:rPr>
              <a:t>slipcasting</a:t>
            </a:r>
            <a:r>
              <a:rPr lang="en-SG" sz="1200" dirty="0">
                <a:effectLst/>
                <a:latin typeface="Century Gothic" panose="020B0502020202020204" pitchFamily="34" charset="0"/>
                <a:ea typeface="Calibri" panose="020F0502020204030204" pitchFamily="34" charset="0"/>
              </a:rPr>
              <a:t> as his forming technique. </a:t>
            </a:r>
            <a:endParaRPr lang="en-SG" sz="1200" dirty="0">
              <a:latin typeface="Century Gothic" panose="020B0502020202020204" pitchFamily="34" charset="0"/>
            </a:endParaRPr>
          </a:p>
          <a:p>
            <a:endParaRPr lang="en-SG" sz="1200" dirty="0">
              <a:latin typeface="Century Gothic" panose="020B0502020202020204" pitchFamily="34" charset="0"/>
            </a:endParaRPr>
          </a:p>
        </p:txBody>
      </p:sp>
      <p:pic>
        <p:nvPicPr>
          <p:cNvPr id="11" name="Picture 10">
            <a:extLst>
              <a:ext uri="{FF2B5EF4-FFF2-40B4-BE49-F238E27FC236}">
                <a16:creationId xmlns:a16="http://schemas.microsoft.com/office/drawing/2014/main" id="{10F78B0C-A189-A73D-03AD-AD8528615F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59"/>
          <a:stretch/>
        </p:blipFill>
        <p:spPr bwMode="auto">
          <a:xfrm>
            <a:off x="342076" y="1686159"/>
            <a:ext cx="2952425" cy="2391107"/>
          </a:xfrm>
          <a:prstGeom prst="rect">
            <a:avLst/>
          </a:prstGeom>
          <a:noFill/>
          <a:ln>
            <a:noFill/>
          </a:ln>
        </p:spPr>
      </p:pic>
      <p:pic>
        <p:nvPicPr>
          <p:cNvPr id="12" name="Picture 11">
            <a:extLst>
              <a:ext uri="{FF2B5EF4-FFF2-40B4-BE49-F238E27FC236}">
                <a16:creationId xmlns:a16="http://schemas.microsoft.com/office/drawing/2014/main" id="{75077735-72D5-C3FA-718C-3DC3A6EDE6F1}"/>
              </a:ext>
            </a:extLst>
          </p:cNvPr>
          <p:cNvPicPr>
            <a:picLocks noChangeAspect="1"/>
          </p:cNvPicPr>
          <p:nvPr/>
        </p:nvPicPr>
        <p:blipFill>
          <a:blip r:embed="rId4"/>
          <a:stretch>
            <a:fillRect/>
          </a:stretch>
        </p:blipFill>
        <p:spPr>
          <a:xfrm>
            <a:off x="6583207" y="1676674"/>
            <a:ext cx="3062123" cy="2400593"/>
          </a:xfrm>
          <a:prstGeom prst="rect">
            <a:avLst/>
          </a:prstGeom>
        </p:spPr>
      </p:pic>
    </p:spTree>
    <p:extLst>
      <p:ext uri="{BB962C8B-B14F-4D97-AF65-F5344CB8AC3E}">
        <p14:creationId xmlns:p14="http://schemas.microsoft.com/office/powerpoint/2010/main" val="297957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DB91D-C5ED-EB17-0D36-170CA52C8051}"/>
              </a:ext>
            </a:extLst>
          </p:cNvPr>
          <p:cNvSpPr>
            <a:spLocks noGrp="1"/>
          </p:cNvSpPr>
          <p:nvPr>
            <p:ph idx="1"/>
          </p:nvPr>
        </p:nvSpPr>
        <p:spPr>
          <a:xfrm>
            <a:off x="358103" y="4868644"/>
            <a:ext cx="3148960" cy="1333006"/>
          </a:xfrm>
        </p:spPr>
        <p:txBody>
          <a:bodyPr>
            <a:normAutofit/>
          </a:bodyPr>
          <a:lstStyle/>
          <a:p>
            <a:pPr marL="0" indent="0">
              <a:lnSpc>
                <a:spcPct val="107000"/>
              </a:lnSpc>
              <a:spcAft>
                <a:spcPts val="800"/>
              </a:spcAft>
              <a:buNone/>
            </a:pPr>
            <a:r>
              <a:rPr lang="en-SG" sz="1200" dirty="0">
                <a:latin typeface="Century Gothic" panose="020B0502020202020204" pitchFamily="34" charset="0"/>
                <a:ea typeface="Calibri" panose="020F0502020204030204" pitchFamily="34" charset="0"/>
              </a:rPr>
              <a:t>Augmenting mould design and mould making using CAD and 3D printing technology.</a:t>
            </a:r>
            <a:endParaRPr lang="en-SG" sz="1200" dirty="0">
              <a:latin typeface="Century Gothic" panose="020B0502020202020204" pitchFamily="34" charset="0"/>
            </a:endParaRPr>
          </a:p>
          <a:p>
            <a:pPr marL="0" indent="0">
              <a:lnSpc>
                <a:spcPct val="107000"/>
              </a:lnSpc>
              <a:spcAft>
                <a:spcPts val="800"/>
              </a:spcAft>
              <a:buNone/>
            </a:pPr>
            <a:r>
              <a:rPr lang="en-SG" sz="1200" i="1" dirty="0">
                <a:effectLst/>
                <a:latin typeface="Century Gothic" panose="020B0502020202020204" pitchFamily="34" charset="0"/>
                <a:ea typeface="Calibri" panose="020F0502020204030204" pitchFamily="34" charset="0"/>
                <a:cs typeface="Times New Roman" panose="02020603050405020304" pitchFamily="18" charset="0"/>
              </a:rPr>
              <a:t>‘Utilise technology to unlock human potential’</a:t>
            </a:r>
            <a:endParaRPr lang="en-SG" sz="1200" i="1"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0728CE6-E2C0-448C-C610-DC73FCFFEC7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085"/>
                    </a14:imgEffect>
                    <a14:imgEffect>
                      <a14:saturation sat="50000"/>
                    </a14:imgEffect>
                  </a14:imgLayer>
                </a14:imgProps>
              </a:ext>
            </a:extLst>
          </a:blip>
          <a:srcRect l="5632" r="-1" b="4405"/>
          <a:stretch/>
        </p:blipFill>
        <p:spPr>
          <a:xfrm>
            <a:off x="3774140" y="989426"/>
            <a:ext cx="3194047" cy="2424151"/>
          </a:xfrm>
          <a:prstGeom prst="rect">
            <a:avLst/>
          </a:prstGeom>
        </p:spPr>
      </p:pic>
      <p:pic>
        <p:nvPicPr>
          <p:cNvPr id="10" name="Picture 9">
            <a:extLst>
              <a:ext uri="{FF2B5EF4-FFF2-40B4-BE49-F238E27FC236}">
                <a16:creationId xmlns:a16="http://schemas.microsoft.com/office/drawing/2014/main" id="{67A150F3-A3D2-AAD0-FFF5-A9F0AAFA9E3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800"/>
                    </a14:imgEffect>
                  </a14:imgLayer>
                </a14:imgProps>
              </a:ext>
            </a:extLst>
          </a:blip>
          <a:stretch>
            <a:fillRect/>
          </a:stretch>
        </p:blipFill>
        <p:spPr>
          <a:xfrm>
            <a:off x="358103" y="965561"/>
            <a:ext cx="3148960" cy="3834620"/>
          </a:xfrm>
          <a:prstGeom prst="rect">
            <a:avLst/>
          </a:prstGeom>
        </p:spPr>
      </p:pic>
      <p:pic>
        <p:nvPicPr>
          <p:cNvPr id="12" name="Picture 11">
            <a:extLst>
              <a:ext uri="{FF2B5EF4-FFF2-40B4-BE49-F238E27FC236}">
                <a16:creationId xmlns:a16="http://schemas.microsoft.com/office/drawing/2014/main" id="{1AE3743B-F5BA-639A-641E-2CEEF048E0A4}"/>
              </a:ext>
            </a:extLst>
          </p:cNvPr>
          <p:cNvPicPr>
            <a:picLocks noChangeAspect="1"/>
          </p:cNvPicPr>
          <p:nvPr/>
        </p:nvPicPr>
        <p:blipFill rotWithShape="1">
          <a:blip r:embed="rId6"/>
          <a:srcRect l="6888" b="11141"/>
          <a:stretch/>
        </p:blipFill>
        <p:spPr>
          <a:xfrm>
            <a:off x="7270375" y="1004848"/>
            <a:ext cx="2277035" cy="2408729"/>
          </a:xfrm>
          <a:prstGeom prst="rect">
            <a:avLst/>
          </a:prstGeom>
        </p:spPr>
      </p:pic>
      <p:pic>
        <p:nvPicPr>
          <p:cNvPr id="14" name="Picture 13">
            <a:extLst>
              <a:ext uri="{FF2B5EF4-FFF2-40B4-BE49-F238E27FC236}">
                <a16:creationId xmlns:a16="http://schemas.microsoft.com/office/drawing/2014/main" id="{BA74EF74-37E8-FC49-59C1-80BC4ECD940A}"/>
              </a:ext>
            </a:extLst>
          </p:cNvPr>
          <p:cNvPicPr>
            <a:picLocks noChangeAspect="1"/>
          </p:cNvPicPr>
          <p:nvPr/>
        </p:nvPicPr>
        <p:blipFill rotWithShape="1">
          <a:blip r:embed="rId7"/>
          <a:srcRect t="6035"/>
          <a:stretch/>
        </p:blipFill>
        <p:spPr>
          <a:xfrm>
            <a:off x="3774140" y="3881075"/>
            <a:ext cx="2609311" cy="2622180"/>
          </a:xfrm>
          <a:prstGeom prst="rect">
            <a:avLst/>
          </a:prstGeom>
        </p:spPr>
      </p:pic>
      <p:sp>
        <p:nvSpPr>
          <p:cNvPr id="4" name="TextBox 3">
            <a:extLst>
              <a:ext uri="{FF2B5EF4-FFF2-40B4-BE49-F238E27FC236}">
                <a16:creationId xmlns:a16="http://schemas.microsoft.com/office/drawing/2014/main" id="{A9690B57-DE27-B5FA-C4A1-D0DED4EE495A}"/>
              </a:ext>
            </a:extLst>
          </p:cNvPr>
          <p:cNvSpPr txBox="1"/>
          <p:nvPr/>
        </p:nvSpPr>
        <p:spPr>
          <a:xfrm>
            <a:off x="358589" y="230595"/>
            <a:ext cx="6845144" cy="954107"/>
          </a:xfrm>
          <a:prstGeom prst="rect">
            <a:avLst/>
          </a:prstGeom>
          <a:noFill/>
        </p:spPr>
        <p:txBody>
          <a:bodyPr wrap="none" rtlCol="0">
            <a:spAutoFit/>
          </a:bodyPr>
          <a:lstStyle/>
          <a:p>
            <a:r>
              <a:rPr lang="en-SG" sz="2800" b="1" dirty="0">
                <a:effectLst/>
                <a:latin typeface="Century Gothic" panose="020B0502020202020204" pitchFamily="34" charset="0"/>
                <a:ea typeface="Calibri" panose="020F0502020204030204" pitchFamily="34" charset="0"/>
                <a:cs typeface="Times New Roman" panose="02020603050405020304" pitchFamily="18" charset="0"/>
              </a:rPr>
              <a:t>The Intersection of Technology and Art</a:t>
            </a:r>
            <a:endParaRPr lang="en-SG" sz="2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SG" sz="2800" dirty="0"/>
          </a:p>
        </p:txBody>
      </p:sp>
      <p:pic>
        <p:nvPicPr>
          <p:cNvPr id="11" name="Picture 10" descr="A picture containing indoor, cup, toilet&#10;&#10;Description automatically generated">
            <a:extLst>
              <a:ext uri="{FF2B5EF4-FFF2-40B4-BE49-F238E27FC236}">
                <a16:creationId xmlns:a16="http://schemas.microsoft.com/office/drawing/2014/main" id="{4C6FDF88-2D9E-907C-86C7-6CB5F80DBE5A}"/>
              </a:ext>
            </a:extLst>
          </p:cNvPr>
          <p:cNvPicPr>
            <a:picLocks noChangeAspect="1"/>
          </p:cNvPicPr>
          <p:nvPr/>
        </p:nvPicPr>
        <p:blipFill rotWithShape="1">
          <a:blip r:embed="rId8">
            <a:extLst>
              <a:ext uri="{28A0092B-C50C-407E-A947-70E740481C1C}">
                <a14:useLocalDpi xmlns:a14="http://schemas.microsoft.com/office/drawing/2010/main" val="0"/>
              </a:ext>
            </a:extLst>
          </a:blip>
          <a:srcRect l="27528" r="8186"/>
          <a:stretch/>
        </p:blipFill>
        <p:spPr>
          <a:xfrm>
            <a:off x="6609432" y="3883114"/>
            <a:ext cx="2998030" cy="2620141"/>
          </a:xfrm>
          <a:prstGeom prst="rect">
            <a:avLst/>
          </a:prstGeom>
        </p:spPr>
      </p:pic>
    </p:spTree>
    <p:extLst>
      <p:ext uri="{BB962C8B-B14F-4D97-AF65-F5344CB8AC3E}">
        <p14:creationId xmlns:p14="http://schemas.microsoft.com/office/powerpoint/2010/main" val="2632007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537</TotalTime>
  <Words>1761</Words>
  <Application>Microsoft Office PowerPoint</Application>
  <PresentationFormat>A4 Paper (210x297 mm)</PresentationFormat>
  <Paragraphs>78</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Century Gothic</vt:lpstr>
      <vt:lpstr>Century Gothic Pro</vt:lpstr>
      <vt:lpstr>Wingdings</vt:lpstr>
      <vt:lpstr>Office Theme</vt:lpstr>
      <vt:lpstr>Cover</vt:lpstr>
      <vt:lpstr>PowerPoint Presentation</vt:lpstr>
      <vt:lpstr>Design  Philosophy</vt:lpstr>
      <vt:lpstr>Our Artist at the helm</vt:lpstr>
      <vt:lpstr>PowerPoint Presentation</vt:lpstr>
      <vt:lpstr>PowerPoint Presentation</vt:lpstr>
      <vt:lpstr>Our Materials</vt:lpstr>
      <vt:lpstr>Our  Forming Technique  Slipcasting</vt:lpstr>
      <vt:lpstr>PowerPoint Presentation</vt:lpstr>
      <vt:lpstr>PowerPoint Presentation</vt:lpstr>
      <vt:lpstr>Macro-Crystalline Glaze</vt:lpstr>
      <vt:lpstr>Our Signature  The Dignitary Series</vt:lpstr>
      <vt:lpstr>PowerPoint Presentation</vt:lpstr>
      <vt:lpstr>PowerPoint Presentation</vt:lpstr>
      <vt:lpstr>PowerPoint Presentation</vt:lpstr>
      <vt:lpstr>PowerPoint Presentation</vt:lpstr>
      <vt:lpstr>PowerPoint Presentation</vt:lpstr>
      <vt:lpstr>PowerPoint Presentation</vt:lpstr>
      <vt:lpstr>Our  Products and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Blank</dc:title>
  <dc:creator>Rayn Leow</dc:creator>
  <cp:lastModifiedBy>AB | nedla.sg</cp:lastModifiedBy>
  <cp:revision>26</cp:revision>
  <dcterms:created xsi:type="dcterms:W3CDTF">2022-05-12T02:28:54Z</dcterms:created>
  <dcterms:modified xsi:type="dcterms:W3CDTF">2024-02-04T14:45:10Z</dcterms:modified>
</cp:coreProperties>
</file>